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9" r:id="rId4"/>
    <p:sldId id="261" r:id="rId5"/>
    <p:sldId id="262" r:id="rId6"/>
    <p:sldId id="260" r:id="rId7"/>
    <p:sldId id="263" r:id="rId8"/>
    <p:sldId id="264" r:id="rId9"/>
    <p:sldId id="265" r:id="rId10"/>
    <p:sldId id="266" r:id="rId11"/>
    <p:sldId id="258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68" autoAdjust="0"/>
    <p:restoredTop sz="92830" autoAdjust="0"/>
  </p:normalViewPr>
  <p:slideViewPr>
    <p:cSldViewPr snapToGrid="0">
      <p:cViewPr varScale="1">
        <p:scale>
          <a:sx n="79" d="100"/>
          <a:sy n="79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6.png>
</file>

<file path=ppt/media/image37.png>
</file>

<file path=ppt/media/image4.png>
</file>

<file path=ppt/media/image40.png>
</file>

<file path=ppt/media/image400.png>
</file>

<file path=ppt/media/image41.png>
</file>

<file path=ppt/media/image410.png>
</file>

<file path=ppt/media/image42.png>
</file>

<file path=ppt/media/image43.png>
</file>

<file path=ppt/media/image44.png>
</file>

<file path=ppt/media/image45.png>
</file>

<file path=ppt/media/image450.png>
</file>

<file path=ppt/media/image46.png>
</file>

<file path=ppt/media/image460.png>
</file>

<file path=ppt/media/image47.jpeg>
</file>

<file path=ppt/media/image470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68C41B-DFDB-40A4-9AF4-AB44182345A2}" type="datetimeFigureOut">
              <a:rPr lang="zh-CN" altLang="en-US" smtClean="0"/>
              <a:t>2018/12/18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C5FBA4-0087-45F5-8713-B19023F66A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2578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C5FBA4-0087-45F5-8713-B19023F66A6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707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CFA45C-0CD1-484A-A500-FCC65CC4E3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44F282F-7EA9-47FB-B949-30E1BCD89F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2E2B14-70EA-4784-997A-879657CB8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D9C81-A080-4784-A3FD-28D119FCC95E}" type="datetimeFigureOut">
              <a:rPr lang="zh-CN" altLang="en-US" smtClean="0"/>
              <a:t>2018/12/18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7909B4-E19D-4CBA-9D97-D2CFCDAD4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E17853-8A11-476C-BCDE-9E849C8DD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E1E47-34FA-40ED-A215-61E0B49493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9725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9AE13B-F29C-4C45-BCB2-8AA75E9D8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A0F7BA4-3008-41C2-8F23-3092D00D11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B5BE4C-4EA7-4836-AB65-23CCAE36F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D9C81-A080-4784-A3FD-28D119FCC95E}" type="datetimeFigureOut">
              <a:rPr lang="zh-CN" altLang="en-US" smtClean="0"/>
              <a:t>2018/12/18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2D15D71-F7F6-4D88-9A74-E0606AD3F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4557431-1F99-4D95-AEE2-4BC13662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E1E47-34FA-40ED-A215-61E0B49493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3792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CE7D647-43DC-42A4-855C-CDE85B30EF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CF36197-8D1D-48C1-9047-5194A31759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BEC2F3-E073-45AD-BDDE-54ACC9755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D9C81-A080-4784-A3FD-28D119FCC95E}" type="datetimeFigureOut">
              <a:rPr lang="zh-CN" altLang="en-US" smtClean="0"/>
              <a:t>2018/12/18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9F9815-4EE4-444D-86CF-2BE25E5CC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EFD30D-1701-4C0B-8060-881C22AD2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E1E47-34FA-40ED-A215-61E0B49493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3488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20679C-BA70-4F05-B6C2-2E7E5B452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C1A4EC-B25C-4C21-A63F-D4AF607C0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976675-6451-4006-AFF4-A245674FB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D9C81-A080-4784-A3FD-28D119FCC95E}" type="datetimeFigureOut">
              <a:rPr lang="zh-CN" altLang="en-US" smtClean="0"/>
              <a:t>2018/12/18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AC9630-7B19-4844-8DE5-F04133E10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9657EC-E2AB-4DC2-A67F-0E0958A63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E1E47-34FA-40ED-A215-61E0B49493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5386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7EBBBC-3099-4CEF-9408-1DA91EB9C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8AE1BD-ABFB-4F0C-B1AA-5647D7305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D8A390-9974-4B5C-AE9B-E055D1E2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D9C81-A080-4784-A3FD-28D119FCC95E}" type="datetimeFigureOut">
              <a:rPr lang="zh-CN" altLang="en-US" smtClean="0"/>
              <a:t>2018/12/18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823AF6-789F-4B43-8388-823400EEF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3F5650-FD1E-485D-B674-16D491D95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E1E47-34FA-40ED-A215-61E0B49493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091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7CA004-9D74-4199-8266-59ECC892C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4A8095-5C77-4D31-A034-971B6F0B1F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16B7C3C-33AA-4620-A9BB-A5240A12ED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0236C9B-119D-42AF-AEF6-D699EA65B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D9C81-A080-4784-A3FD-28D119FCC95E}" type="datetimeFigureOut">
              <a:rPr lang="zh-CN" altLang="en-US" smtClean="0"/>
              <a:t>2018/12/18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39901C0-9202-40BC-9B17-336775723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6B27B19-D293-4209-9B89-3522B65BA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E1E47-34FA-40ED-A215-61E0B49493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2062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17E49D-EA7A-4DBB-87CE-F173E9370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0C97EA-931C-4C7E-8D15-37FA7F2EDB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D894633-10AD-4E87-A83B-106C744696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B4981B3-5F22-4B89-9AEE-D98510E0E4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365EE47-081B-4205-A92D-1FEFE113DD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D3747CF-8FFC-42F4-80C3-27A477120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D9C81-A080-4784-A3FD-28D119FCC95E}" type="datetimeFigureOut">
              <a:rPr lang="zh-CN" altLang="en-US" smtClean="0"/>
              <a:t>2018/12/18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518F0D3-A1BF-4E40-A9BF-933497C29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D733D82-0E92-411D-905D-21B4102AE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E1E47-34FA-40ED-A215-61E0B49493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8686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A85ED-CD3A-49E6-9305-867154C1A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774F0C1-0DA3-4B4E-A66B-EECCC75FB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D9C81-A080-4784-A3FD-28D119FCC95E}" type="datetimeFigureOut">
              <a:rPr lang="zh-CN" altLang="en-US" smtClean="0"/>
              <a:t>2018/12/18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A930F04-8E0C-431F-9AEE-3CC7E15F3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7B9AC12-015D-4CC7-89E6-00E942AAE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E1E47-34FA-40ED-A215-61E0B49493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9406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9FA7C5C-A496-4B45-B303-06EA93E89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D9C81-A080-4784-A3FD-28D119FCC95E}" type="datetimeFigureOut">
              <a:rPr lang="zh-CN" altLang="en-US" smtClean="0"/>
              <a:t>2018/12/18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9B7A57F-27BD-4AF2-9F00-FAD452752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FC95B49-549A-4243-BD89-77792CF55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E1E47-34FA-40ED-A215-61E0B49493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956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57F6A4-673E-44FC-985F-BF6D4B87A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60FE30-06AD-41BA-9AFE-2297EE6A9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AC6971F-B675-4DA3-A767-A7CF57CE74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F1511EC-6585-4109-8C86-CD0B112DF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D9C81-A080-4784-A3FD-28D119FCC95E}" type="datetimeFigureOut">
              <a:rPr lang="zh-CN" altLang="en-US" smtClean="0"/>
              <a:t>2018/12/18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A699666-CC24-4EB8-80CF-C39F8FEF9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5F1AD5-974C-4425-95AE-62BAC7EF2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E1E47-34FA-40ED-A215-61E0B49493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8555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768422-D2CC-4857-B0FE-1777C88E2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496D795-AC12-4A83-A3D8-28B6AC3AF7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9E552A3-BCB2-48CE-86D9-D01E3AAAC2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DEB641A-E18A-45A9-BE28-F62D1638C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D9C81-A080-4784-A3FD-28D119FCC95E}" type="datetimeFigureOut">
              <a:rPr lang="zh-CN" altLang="en-US" smtClean="0"/>
              <a:t>2018/12/18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47BB7CE-7E71-4DDF-B22E-87D15A0A1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5A79BA6-2D47-4DBF-ABEE-B6475CA1E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E1E47-34FA-40ED-A215-61E0B49493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5972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7C05F66-9347-4651-8C18-A45050C6F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4FA6976-158F-4D41-AD7C-EA00922EB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A4F8C6-50D7-4BF9-9B47-7A83AB615C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6D9C81-A080-4784-A3FD-28D119FCC95E}" type="datetimeFigureOut">
              <a:rPr lang="zh-CN" altLang="en-US" smtClean="0"/>
              <a:t>2018/12/18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0B30BB-188B-44FE-9F5E-66B5275F9F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F6606EF-49CD-4774-AD84-AA1D466153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E1E47-34FA-40ED-A215-61E0B49493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5993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emf"/><Relationship Id="rId17" Type="http://schemas.openxmlformats.org/officeDocument/2006/relationships/image" Target="../media/image16.emf"/><Relationship Id="rId2" Type="http://schemas.openxmlformats.org/officeDocument/2006/relationships/image" Target="../media/image1.png"/><Relationship Id="rId16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emf"/><Relationship Id="rId5" Type="http://schemas.openxmlformats.org/officeDocument/2006/relationships/image" Target="../media/image4.png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17.emf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emf"/><Relationship Id="rId18" Type="http://schemas.openxmlformats.org/officeDocument/2006/relationships/image" Target="../media/image12.emf"/><Relationship Id="rId3" Type="http://schemas.openxmlformats.org/officeDocument/2006/relationships/image" Target="../media/image2.png"/><Relationship Id="rId21" Type="http://schemas.openxmlformats.org/officeDocument/2006/relationships/image" Target="../media/image35.emf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17" Type="http://schemas.openxmlformats.org/officeDocument/2006/relationships/image" Target="../media/image13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32.emf"/><Relationship Id="rId20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0.png"/><Relationship Id="rId15" Type="http://schemas.openxmlformats.org/officeDocument/2006/relationships/image" Target="../media/image31.emf"/><Relationship Id="rId23" Type="http://schemas.openxmlformats.org/officeDocument/2006/relationships/image" Target="../media/image37.png"/><Relationship Id="rId10" Type="http://schemas.openxmlformats.org/officeDocument/2006/relationships/image" Target="../media/image26.png"/><Relationship Id="rId19" Type="http://schemas.openxmlformats.org/officeDocument/2006/relationships/image" Target="../media/image33.emf"/><Relationship Id="rId4" Type="http://schemas.openxmlformats.org/officeDocument/2006/relationships/image" Target="../media/image5.png"/><Relationship Id="rId9" Type="http://schemas.openxmlformats.org/officeDocument/2006/relationships/image" Target="../media/image25.png"/><Relationship Id="rId14" Type="http://schemas.openxmlformats.org/officeDocument/2006/relationships/image" Target="../media/image30.emf"/><Relationship Id="rId22" Type="http://schemas.openxmlformats.org/officeDocument/2006/relationships/image" Target="../media/image3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39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00.png"/><Relationship Id="rId7" Type="http://schemas.openxmlformats.org/officeDocument/2006/relationships/image" Target="../media/image470.pn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0.png"/><Relationship Id="rId5" Type="http://schemas.openxmlformats.org/officeDocument/2006/relationships/image" Target="../media/image450.png"/><Relationship Id="rId4" Type="http://schemas.openxmlformats.org/officeDocument/2006/relationships/image" Target="../media/image410.png"/><Relationship Id="rId9" Type="http://schemas.openxmlformats.org/officeDocument/2006/relationships/image" Target="../media/image4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49.emf"/><Relationship Id="rId7" Type="http://schemas.openxmlformats.org/officeDocument/2006/relationships/image" Target="../media/image54.png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5" Type="http://schemas.openxmlformats.org/officeDocument/2006/relationships/image" Target="../media/image51.png"/><Relationship Id="rId10" Type="http://schemas.openxmlformats.org/officeDocument/2006/relationships/image" Target="../media/image57.png"/><Relationship Id="rId4" Type="http://schemas.openxmlformats.org/officeDocument/2006/relationships/image" Target="../media/image52.png"/><Relationship Id="rId9" Type="http://schemas.openxmlformats.org/officeDocument/2006/relationships/image" Target="../media/image5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94995A-5850-4BBE-AD51-1A9222CB3A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Progress on DRDC projects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62BC70-2C3D-4FAF-AC1B-45B78CDAE4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54804"/>
            <a:ext cx="9144000" cy="1659118"/>
          </a:xfrm>
        </p:spPr>
        <p:txBody>
          <a:bodyPr>
            <a:normAutofit/>
          </a:bodyPr>
          <a:lstStyle/>
          <a:p>
            <a:r>
              <a:rPr lang="en-US" altLang="zh-CN" dirty="0"/>
              <a:t>Yutong Zhao </a:t>
            </a:r>
          </a:p>
          <a:p>
            <a:r>
              <a:rPr lang="en-US" altLang="zh-CN" dirty="0"/>
              <a:t>Dec 17</a:t>
            </a:r>
            <a:r>
              <a:rPr lang="en-US" altLang="zh-CN" baseline="30000" dirty="0"/>
              <a:t>th</a:t>
            </a:r>
            <a:r>
              <a:rPr lang="en-US" altLang="zh-CN" dirty="0"/>
              <a:t>  2018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45426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D00D55B2-A4C7-45D1-9170-CBD43C86B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5745" y="2896904"/>
            <a:ext cx="3265119" cy="389493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9E5B7E3A-FC1F-4C80-93EF-F636D0F1D311}"/>
                  </a:ext>
                </a:extLst>
              </p:cNvPr>
              <p:cNvSpPr txBox="1"/>
              <p:nvPr/>
            </p:nvSpPr>
            <p:spPr>
              <a:xfrm>
                <a:off x="1038301" y="369651"/>
                <a:ext cx="10115398" cy="329320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2800" dirty="0"/>
                  <a:t>Next step: </a:t>
                </a:r>
                <a:r>
                  <a:rPr lang="en-US" altLang="zh-CN" sz="2000" dirty="0"/>
                  <a:t>perform broadband dielectric constant measurement on water based solutions of </a:t>
                </a:r>
              </a:p>
              <a:p>
                <a:pPr lvl="3">
                  <a:lnSpc>
                    <a:spcPct val="150000"/>
                  </a:lnSpc>
                </a:pPr>
                <a:r>
                  <a:rPr lang="en-US" altLang="zh-CN" sz="2000" dirty="0"/>
                  <a:t> NaCl, NH4NO3, KNO3,NaNO3,KClO3 and icing sugar.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altLang="zh-CN" sz="2000" dirty="0"/>
                  <a:t>To fulfill the requirement of  DRDC contract. </a:t>
                </a:r>
              </a:p>
              <a:p>
                <a:endParaRPr lang="en-US" altLang="zh-CN" sz="2000" dirty="0"/>
              </a:p>
              <a:p>
                <a:r>
                  <a:rPr lang="en-US" altLang="zh-CN" sz="2800" dirty="0"/>
                  <a:t>Next experiment: </a:t>
                </a:r>
                <a:r>
                  <a:rPr lang="en-US" altLang="zh-CN" sz="2000" dirty="0"/>
                  <a:t>Relative permeability (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altLang="zh-CN" sz="2000" dirty="0"/>
                  <a:t>) imaging using scanning near-field microwave</a:t>
                </a:r>
              </a:p>
              <a:p>
                <a:pPr lvl="6"/>
                <a:r>
                  <a:rPr lang="en-US" altLang="zh-CN" sz="2000" dirty="0"/>
                  <a:t>microscope </a:t>
                </a:r>
              </a:p>
              <a:p>
                <a:r>
                  <a:rPr lang="en-US" altLang="zh-CN" sz="2000" dirty="0"/>
                  <a:t>Related research: </a:t>
                </a:r>
                <a:endParaRPr lang="en-US" altLang="zh-CN" sz="2800" dirty="0"/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9E5B7E3A-FC1F-4C80-93EF-F636D0F1D3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8301" y="369651"/>
                <a:ext cx="10115398" cy="3293209"/>
              </a:xfrm>
              <a:prstGeom prst="rect">
                <a:avLst/>
              </a:prstGeom>
              <a:blipFill>
                <a:blip r:embed="rId3"/>
                <a:stretch>
                  <a:fillRect l="-120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>
            <a:extLst>
              <a:ext uri="{FF2B5EF4-FFF2-40B4-BE49-F238E27FC236}">
                <a16:creationId xmlns:a16="http://schemas.microsoft.com/office/drawing/2014/main" id="{06D9D868-8BA4-44CA-BA4C-911EC471B8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301" y="3429000"/>
            <a:ext cx="6697444" cy="141537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559F5C9C-74DA-45E3-905F-9BFF03A9DA28}"/>
              </a:ext>
            </a:extLst>
          </p:cNvPr>
          <p:cNvSpPr txBox="1"/>
          <p:nvPr/>
        </p:nvSpPr>
        <p:spPr>
          <a:xfrm>
            <a:off x="914400" y="5264110"/>
            <a:ext cx="61673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Sample from Lanzhou University  </a:t>
            </a:r>
            <a:r>
              <a:rPr lang="en-US" altLang="zh-CN" dirty="0">
                <a:sym typeface="Wingdings" panose="05000000000000000000" pitchFamily="2" charset="2"/>
              </a:rPr>
              <a:t> magnetic powder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 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Using a permanent magnet and microwave absorber to do the imaging. </a:t>
            </a:r>
          </a:p>
        </p:txBody>
      </p:sp>
    </p:spTree>
    <p:extLst>
      <p:ext uri="{BB962C8B-B14F-4D97-AF65-F5344CB8AC3E}">
        <p14:creationId xmlns:p14="http://schemas.microsoft.com/office/powerpoint/2010/main" val="4266425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597B9B04-DEE2-42DF-BE5D-23D1E37A82C9}"/>
                  </a:ext>
                </a:extLst>
              </p:cNvPr>
              <p:cNvSpPr txBox="1"/>
              <p:nvPr/>
            </p:nvSpPr>
            <p:spPr>
              <a:xfrm>
                <a:off x="894563" y="179106"/>
                <a:ext cx="6783652" cy="319805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2000" b="0" dirty="0"/>
                  <a:t>Signal: 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altLang="zh-CN" sz="20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2000" dirty="0"/>
                  <a:t>By adding a extra dimension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altLang="zh-CN" sz="2000" dirty="0"/>
                  <a:t> to the currently we have: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</m:oMath>
                </a14:m>
                <a:endParaRPr lang="en-US" altLang="zh-CN" sz="2000" dirty="0"/>
              </a:p>
              <a:p>
                <a:pPr>
                  <a:lnSpc>
                    <a:spcPct val="150000"/>
                  </a:lnSpc>
                </a:pPr>
                <a:r>
                  <a:rPr lang="en-US" altLang="zh-CN" sz="2000" dirty="0"/>
                  <a:t>Assumption:</a:t>
                </a: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𝛿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)≈</m:t>
                    </m:r>
                    <m:r>
                      <m:rPr>
                        <m:sty m:val="p"/>
                      </m:rPr>
                      <a:rPr lang="en-US" altLang="zh-CN" sz="2000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lang="en-US" altLang="zh-CN" sz="2000" dirty="0"/>
                  <a:t> </a:t>
                </a: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𝛿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) ≈</m:t>
                    </m:r>
                    <m:sSup>
                      <m:sSup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sup>
                    </m:sSup>
                    <m:r>
                      <m:rPr>
                        <m:sty m:val="p"/>
                      </m:rPr>
                      <a:rPr lang="en-US" altLang="zh-CN" sz="2000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lang="en-US" altLang="zh-CN" sz="2000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2000" dirty="0"/>
                  <a:t>Theoretical prediction: </a:t>
                </a:r>
              </a:p>
              <a:p>
                <a:pPr>
                  <a:lnSpc>
                    <a:spcPct val="150000"/>
                  </a:lnSpc>
                </a:pPr>
                <a:endParaRPr lang="en-US" altLang="zh-CN" sz="2000" dirty="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597B9B04-DEE2-42DF-BE5D-23D1E37A82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4563" y="179106"/>
                <a:ext cx="6783652" cy="3198055"/>
              </a:xfrm>
              <a:prstGeom prst="rect">
                <a:avLst/>
              </a:prstGeom>
              <a:blipFill>
                <a:blip r:embed="rId2"/>
                <a:stretch>
                  <a:fillRect l="-233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本框 1">
            <a:extLst>
              <a:ext uri="{FF2B5EF4-FFF2-40B4-BE49-F238E27FC236}">
                <a16:creationId xmlns:a16="http://schemas.microsoft.com/office/drawing/2014/main" id="{712EB398-6081-499D-9DAF-14501C727AF8}"/>
              </a:ext>
            </a:extLst>
          </p:cNvPr>
          <p:cNvSpPr txBox="1"/>
          <p:nvPr/>
        </p:nvSpPr>
        <p:spPr>
          <a:xfrm>
            <a:off x="894563" y="3727121"/>
            <a:ext cx="9550435" cy="17045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Discussion: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/>
              <a:t>The active SSR is able to detect dielectric constant of different materials.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/>
              <a:t>As for chemicals, it is influenced by the size of the chemical granules and surface inhomogeneity.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/>
              <a:t>It is very difficult to distinguish explosive chemicals and normal materials by using this method.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FC152B1-E5AE-498B-B6A7-F5C547A5FFE0}"/>
              </a:ext>
            </a:extLst>
          </p:cNvPr>
          <p:cNvSpPr/>
          <p:nvPr/>
        </p:nvSpPr>
        <p:spPr>
          <a:xfrm>
            <a:off x="1192993" y="6156432"/>
            <a:ext cx="3093396" cy="48638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Surface</a:t>
            </a:r>
            <a:endParaRPr lang="zh-CN" altLang="en-US" sz="2400" dirty="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B2C5F14-53C2-46CF-9CF8-CF3738D3951E}"/>
              </a:ext>
            </a:extLst>
          </p:cNvPr>
          <p:cNvGrpSpPr/>
          <p:nvPr/>
        </p:nvGrpSpPr>
        <p:grpSpPr>
          <a:xfrm>
            <a:off x="6422145" y="5907066"/>
            <a:ext cx="2966936" cy="715117"/>
            <a:chOff x="6422145" y="5907066"/>
            <a:chExt cx="2966936" cy="715117"/>
          </a:xfrm>
        </p:grpSpPr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AA6D4F09-897F-44DE-BE2B-5C6B65FB1B2E}"/>
                </a:ext>
              </a:extLst>
            </p:cNvPr>
            <p:cNvSpPr/>
            <p:nvPr/>
          </p:nvSpPr>
          <p:spPr>
            <a:xfrm>
              <a:off x="6422145" y="5907066"/>
              <a:ext cx="2966936" cy="707744"/>
            </a:xfrm>
            <a:custGeom>
              <a:avLst/>
              <a:gdLst>
                <a:gd name="connsiteX0" fmla="*/ 68094 w 2966936"/>
                <a:gd name="connsiteY0" fmla="*/ 127999 h 707744"/>
                <a:gd name="connsiteX1" fmla="*/ 58366 w 2966936"/>
                <a:gd name="connsiteY1" fmla="*/ 235003 h 707744"/>
                <a:gd name="connsiteX2" fmla="*/ 48639 w 2966936"/>
                <a:gd name="connsiteY2" fmla="*/ 264186 h 707744"/>
                <a:gd name="connsiteX3" fmla="*/ 38911 w 2966936"/>
                <a:gd name="connsiteY3" fmla="*/ 332280 h 707744"/>
                <a:gd name="connsiteX4" fmla="*/ 19456 w 2966936"/>
                <a:gd name="connsiteY4" fmla="*/ 390646 h 707744"/>
                <a:gd name="connsiteX5" fmla="*/ 0 w 2966936"/>
                <a:gd name="connsiteY5" fmla="*/ 487923 h 707744"/>
                <a:gd name="connsiteX6" fmla="*/ 9728 w 2966936"/>
                <a:gd name="connsiteY6" fmla="*/ 643565 h 707744"/>
                <a:gd name="connsiteX7" fmla="*/ 340468 w 2966936"/>
                <a:gd name="connsiteY7" fmla="*/ 663020 h 707744"/>
                <a:gd name="connsiteX8" fmla="*/ 389107 w 2966936"/>
                <a:gd name="connsiteY8" fmla="*/ 653293 h 707744"/>
                <a:gd name="connsiteX9" fmla="*/ 466928 w 2966936"/>
                <a:gd name="connsiteY9" fmla="*/ 633838 h 707744"/>
                <a:gd name="connsiteX10" fmla="*/ 710119 w 2966936"/>
                <a:gd name="connsiteY10" fmla="*/ 614382 h 707744"/>
                <a:gd name="connsiteX11" fmla="*/ 1215958 w 2966936"/>
                <a:gd name="connsiteY11" fmla="*/ 594927 h 707744"/>
                <a:gd name="connsiteX12" fmla="*/ 1877439 w 2966936"/>
                <a:gd name="connsiteY12" fmla="*/ 604655 h 707744"/>
                <a:gd name="connsiteX13" fmla="*/ 1926077 w 2966936"/>
                <a:gd name="connsiteY13" fmla="*/ 614382 h 707744"/>
                <a:gd name="connsiteX14" fmla="*/ 2091447 w 2966936"/>
                <a:gd name="connsiteY14" fmla="*/ 633838 h 707744"/>
                <a:gd name="connsiteX15" fmla="*/ 2159541 w 2966936"/>
                <a:gd name="connsiteY15" fmla="*/ 653293 h 707744"/>
                <a:gd name="connsiteX16" fmla="*/ 2324911 w 2966936"/>
                <a:gd name="connsiteY16" fmla="*/ 663020 h 707744"/>
                <a:gd name="connsiteX17" fmla="*/ 2898843 w 2966936"/>
                <a:gd name="connsiteY17" fmla="*/ 653293 h 707744"/>
                <a:gd name="connsiteX18" fmla="*/ 2928026 w 2966936"/>
                <a:gd name="connsiteY18" fmla="*/ 643565 h 707744"/>
                <a:gd name="connsiteX19" fmla="*/ 2937754 w 2966936"/>
                <a:gd name="connsiteY19" fmla="*/ 332280 h 707744"/>
                <a:gd name="connsiteX20" fmla="*/ 2947481 w 2966936"/>
                <a:gd name="connsiteY20" fmla="*/ 283642 h 707744"/>
                <a:gd name="connsiteX21" fmla="*/ 2966936 w 2966936"/>
                <a:gd name="connsiteY21" fmla="*/ 157182 h 707744"/>
                <a:gd name="connsiteX22" fmla="*/ 2957209 w 2966936"/>
                <a:gd name="connsiteY22" fmla="*/ 30723 h 707744"/>
                <a:gd name="connsiteX23" fmla="*/ 2937754 w 2966936"/>
                <a:gd name="connsiteY23" fmla="*/ 1540 h 707744"/>
                <a:gd name="connsiteX24" fmla="*/ 2762656 w 2966936"/>
                <a:gd name="connsiteY24" fmla="*/ 11267 h 707744"/>
                <a:gd name="connsiteX25" fmla="*/ 2743200 w 2966936"/>
                <a:gd name="connsiteY25" fmla="*/ 30723 h 707744"/>
                <a:gd name="connsiteX26" fmla="*/ 2723745 w 2966936"/>
                <a:gd name="connsiteY26" fmla="*/ 166910 h 707744"/>
                <a:gd name="connsiteX27" fmla="*/ 2694562 w 2966936"/>
                <a:gd name="connsiteY27" fmla="*/ 186365 h 707744"/>
                <a:gd name="connsiteX28" fmla="*/ 2655651 w 2966936"/>
                <a:gd name="connsiteY28" fmla="*/ 176638 h 707744"/>
                <a:gd name="connsiteX29" fmla="*/ 2626468 w 2966936"/>
                <a:gd name="connsiteY29" fmla="*/ 30723 h 707744"/>
                <a:gd name="connsiteX30" fmla="*/ 2587558 w 2966936"/>
                <a:gd name="connsiteY30" fmla="*/ 40450 h 707744"/>
                <a:gd name="connsiteX31" fmla="*/ 2529192 w 2966936"/>
                <a:gd name="connsiteY31" fmla="*/ 59906 h 707744"/>
                <a:gd name="connsiteX32" fmla="*/ 2519464 w 2966936"/>
                <a:gd name="connsiteY32" fmla="*/ 89089 h 707744"/>
                <a:gd name="connsiteX33" fmla="*/ 2500009 w 2966936"/>
                <a:gd name="connsiteY33" fmla="*/ 166910 h 707744"/>
                <a:gd name="connsiteX34" fmla="*/ 2480554 w 2966936"/>
                <a:gd name="connsiteY34" fmla="*/ 196093 h 707744"/>
                <a:gd name="connsiteX35" fmla="*/ 2461098 w 2966936"/>
                <a:gd name="connsiteY35" fmla="*/ 215548 h 707744"/>
                <a:gd name="connsiteX36" fmla="*/ 2431915 w 2966936"/>
                <a:gd name="connsiteY36" fmla="*/ 225276 h 707744"/>
                <a:gd name="connsiteX37" fmla="*/ 2354094 w 2966936"/>
                <a:gd name="connsiteY37" fmla="*/ 215548 h 707744"/>
                <a:gd name="connsiteX38" fmla="*/ 2315183 w 2966936"/>
                <a:gd name="connsiteY38" fmla="*/ 186365 h 707744"/>
                <a:gd name="connsiteX39" fmla="*/ 2256817 w 2966936"/>
                <a:gd name="connsiteY39" fmla="*/ 157182 h 707744"/>
                <a:gd name="connsiteX40" fmla="*/ 2227634 w 2966936"/>
                <a:gd name="connsiteY40" fmla="*/ 137727 h 707744"/>
                <a:gd name="connsiteX41" fmla="*/ 2169268 w 2966936"/>
                <a:gd name="connsiteY41" fmla="*/ 147455 h 707744"/>
                <a:gd name="connsiteX42" fmla="*/ 2140085 w 2966936"/>
                <a:gd name="connsiteY42" fmla="*/ 166910 h 707744"/>
                <a:gd name="connsiteX43" fmla="*/ 2110902 w 2966936"/>
                <a:gd name="connsiteY43" fmla="*/ 176638 h 707744"/>
                <a:gd name="connsiteX44" fmla="*/ 2101175 w 2966936"/>
                <a:gd name="connsiteY44" fmla="*/ 225276 h 707744"/>
                <a:gd name="connsiteX45" fmla="*/ 2071992 w 2966936"/>
                <a:gd name="connsiteY45" fmla="*/ 235003 h 707744"/>
                <a:gd name="connsiteX46" fmla="*/ 2052536 w 2966936"/>
                <a:gd name="connsiteY46" fmla="*/ 254459 h 707744"/>
                <a:gd name="connsiteX47" fmla="*/ 2003898 w 2966936"/>
                <a:gd name="connsiteY47" fmla="*/ 215548 h 707744"/>
                <a:gd name="connsiteX48" fmla="*/ 2013626 w 2966936"/>
                <a:gd name="connsiteY48" fmla="*/ 147455 h 707744"/>
                <a:gd name="connsiteX49" fmla="*/ 2033081 w 2966936"/>
                <a:gd name="connsiteY49" fmla="*/ 127999 h 707744"/>
                <a:gd name="connsiteX50" fmla="*/ 1955260 w 2966936"/>
                <a:gd name="connsiteY50" fmla="*/ 147455 h 707744"/>
                <a:gd name="connsiteX51" fmla="*/ 1857983 w 2966936"/>
                <a:gd name="connsiteY51" fmla="*/ 157182 h 707744"/>
                <a:gd name="connsiteX52" fmla="*/ 1799617 w 2966936"/>
                <a:gd name="connsiteY52" fmla="*/ 273914 h 707744"/>
                <a:gd name="connsiteX53" fmla="*/ 1770434 w 2966936"/>
                <a:gd name="connsiteY53" fmla="*/ 293369 h 707744"/>
                <a:gd name="connsiteX54" fmla="*/ 1692613 w 2966936"/>
                <a:gd name="connsiteY54" fmla="*/ 264186 h 707744"/>
                <a:gd name="connsiteX55" fmla="*/ 1702341 w 2966936"/>
                <a:gd name="connsiteY55" fmla="*/ 196093 h 707744"/>
                <a:gd name="connsiteX56" fmla="*/ 1682885 w 2966936"/>
                <a:gd name="connsiteY56" fmla="*/ 176638 h 707744"/>
                <a:gd name="connsiteX57" fmla="*/ 1624519 w 2966936"/>
                <a:gd name="connsiteY57" fmla="*/ 186365 h 707744"/>
                <a:gd name="connsiteX58" fmla="*/ 1566154 w 2966936"/>
                <a:gd name="connsiteY58" fmla="*/ 205820 h 707744"/>
                <a:gd name="connsiteX59" fmla="*/ 1527243 w 2966936"/>
                <a:gd name="connsiteY59" fmla="*/ 215548 h 707744"/>
                <a:gd name="connsiteX60" fmla="*/ 1566154 w 2966936"/>
                <a:gd name="connsiteY60" fmla="*/ 264186 h 707744"/>
                <a:gd name="connsiteX61" fmla="*/ 1575881 w 2966936"/>
                <a:gd name="connsiteY61" fmla="*/ 235003 h 707744"/>
                <a:gd name="connsiteX62" fmla="*/ 1556426 w 2966936"/>
                <a:gd name="connsiteY62" fmla="*/ 205820 h 707744"/>
                <a:gd name="connsiteX63" fmla="*/ 1527243 w 2966936"/>
                <a:gd name="connsiteY63" fmla="*/ 196093 h 707744"/>
                <a:gd name="connsiteX64" fmla="*/ 1352145 w 2966936"/>
                <a:gd name="connsiteY64" fmla="*/ 205820 h 707744"/>
                <a:gd name="connsiteX65" fmla="*/ 1313234 w 2966936"/>
                <a:gd name="connsiteY65" fmla="*/ 215548 h 707744"/>
                <a:gd name="connsiteX66" fmla="*/ 1381328 w 2966936"/>
                <a:gd name="connsiteY66" fmla="*/ 205820 h 707744"/>
                <a:gd name="connsiteX67" fmla="*/ 1391056 w 2966936"/>
                <a:gd name="connsiteY67" fmla="*/ 176638 h 707744"/>
                <a:gd name="connsiteX68" fmla="*/ 1371600 w 2966936"/>
                <a:gd name="connsiteY68" fmla="*/ 157182 h 707744"/>
                <a:gd name="connsiteX69" fmla="*/ 1225685 w 2966936"/>
                <a:gd name="connsiteY69" fmla="*/ 176638 h 707744"/>
                <a:gd name="connsiteX70" fmla="*/ 1157592 w 2966936"/>
                <a:gd name="connsiteY70" fmla="*/ 196093 h 707744"/>
                <a:gd name="connsiteX71" fmla="*/ 1128409 w 2966936"/>
                <a:gd name="connsiteY71" fmla="*/ 205820 h 707744"/>
                <a:gd name="connsiteX72" fmla="*/ 1108954 w 2966936"/>
                <a:gd name="connsiteY72" fmla="*/ 225276 h 707744"/>
                <a:gd name="connsiteX73" fmla="*/ 1099226 w 2966936"/>
                <a:gd name="connsiteY73" fmla="*/ 254459 h 707744"/>
                <a:gd name="connsiteX74" fmla="*/ 1070043 w 2966936"/>
                <a:gd name="connsiteY74" fmla="*/ 273914 h 707744"/>
                <a:gd name="connsiteX75" fmla="*/ 1001949 w 2966936"/>
                <a:gd name="connsiteY75" fmla="*/ 293369 h 707744"/>
                <a:gd name="connsiteX76" fmla="*/ 807396 w 2966936"/>
                <a:gd name="connsiteY76" fmla="*/ 244731 h 707744"/>
                <a:gd name="connsiteX77" fmla="*/ 797668 w 2966936"/>
                <a:gd name="connsiteY77" fmla="*/ 215548 h 707744"/>
                <a:gd name="connsiteX78" fmla="*/ 865762 w 2966936"/>
                <a:gd name="connsiteY78" fmla="*/ 166910 h 707744"/>
                <a:gd name="connsiteX79" fmla="*/ 894945 w 2966936"/>
                <a:gd name="connsiteY79" fmla="*/ 137727 h 707744"/>
                <a:gd name="connsiteX80" fmla="*/ 933856 w 2966936"/>
                <a:gd name="connsiteY80" fmla="*/ 118272 h 707744"/>
                <a:gd name="connsiteX81" fmla="*/ 953311 w 2966936"/>
                <a:gd name="connsiteY81" fmla="*/ 147455 h 707744"/>
                <a:gd name="connsiteX82" fmla="*/ 963039 w 2966936"/>
                <a:gd name="connsiteY82" fmla="*/ 215548 h 707744"/>
                <a:gd name="connsiteX83" fmla="*/ 972766 w 2966936"/>
                <a:gd name="connsiteY83" fmla="*/ 244731 h 707744"/>
                <a:gd name="connsiteX84" fmla="*/ 963039 w 2966936"/>
                <a:gd name="connsiteY84" fmla="*/ 293369 h 707744"/>
                <a:gd name="connsiteX85" fmla="*/ 943583 w 2966936"/>
                <a:gd name="connsiteY85" fmla="*/ 273914 h 707744"/>
                <a:gd name="connsiteX86" fmla="*/ 924128 w 2966936"/>
                <a:gd name="connsiteY86" fmla="*/ 244731 h 707744"/>
                <a:gd name="connsiteX87" fmla="*/ 894945 w 2966936"/>
                <a:gd name="connsiteY87" fmla="*/ 225276 h 707744"/>
                <a:gd name="connsiteX88" fmla="*/ 846307 w 2966936"/>
                <a:gd name="connsiteY88" fmla="*/ 196093 h 707744"/>
                <a:gd name="connsiteX89" fmla="*/ 826851 w 2966936"/>
                <a:gd name="connsiteY89" fmla="*/ 176638 h 707744"/>
                <a:gd name="connsiteX90" fmla="*/ 768485 w 2966936"/>
                <a:gd name="connsiteY90" fmla="*/ 157182 h 707744"/>
                <a:gd name="connsiteX91" fmla="*/ 758758 w 2966936"/>
                <a:gd name="connsiteY91" fmla="*/ 127999 h 707744"/>
                <a:gd name="connsiteX92" fmla="*/ 807396 w 2966936"/>
                <a:gd name="connsiteY92" fmla="*/ 79361 h 707744"/>
                <a:gd name="connsiteX93" fmla="*/ 778213 w 2966936"/>
                <a:gd name="connsiteY93" fmla="*/ 108544 h 707744"/>
                <a:gd name="connsiteX94" fmla="*/ 749030 w 2966936"/>
                <a:gd name="connsiteY94" fmla="*/ 147455 h 707744"/>
                <a:gd name="connsiteX95" fmla="*/ 700392 w 2966936"/>
                <a:gd name="connsiteY95" fmla="*/ 176638 h 707744"/>
                <a:gd name="connsiteX96" fmla="*/ 642026 w 2966936"/>
                <a:gd name="connsiteY96" fmla="*/ 215548 h 707744"/>
                <a:gd name="connsiteX97" fmla="*/ 612843 w 2966936"/>
                <a:gd name="connsiteY97" fmla="*/ 235003 h 707744"/>
                <a:gd name="connsiteX98" fmla="*/ 593388 w 2966936"/>
                <a:gd name="connsiteY98" fmla="*/ 264186 h 707744"/>
                <a:gd name="connsiteX99" fmla="*/ 612843 w 2966936"/>
                <a:gd name="connsiteY99" fmla="*/ 283642 h 707744"/>
                <a:gd name="connsiteX100" fmla="*/ 593388 w 2966936"/>
                <a:gd name="connsiteY100" fmla="*/ 205820 h 707744"/>
                <a:gd name="connsiteX101" fmla="*/ 564205 w 2966936"/>
                <a:gd name="connsiteY101" fmla="*/ 176638 h 707744"/>
                <a:gd name="connsiteX102" fmla="*/ 535022 w 2966936"/>
                <a:gd name="connsiteY102" fmla="*/ 166910 h 707744"/>
                <a:gd name="connsiteX103" fmla="*/ 408562 w 2966936"/>
                <a:gd name="connsiteY103" fmla="*/ 147455 h 707744"/>
                <a:gd name="connsiteX104" fmla="*/ 301558 w 2966936"/>
                <a:gd name="connsiteY104" fmla="*/ 157182 h 707744"/>
                <a:gd name="connsiteX105" fmla="*/ 252919 w 2966936"/>
                <a:gd name="connsiteY105" fmla="*/ 196093 h 707744"/>
                <a:gd name="connsiteX106" fmla="*/ 223736 w 2966936"/>
                <a:gd name="connsiteY106" fmla="*/ 205820 h 707744"/>
                <a:gd name="connsiteX107" fmla="*/ 194554 w 2966936"/>
                <a:gd name="connsiteY107" fmla="*/ 196093 h 707744"/>
                <a:gd name="connsiteX108" fmla="*/ 184826 w 2966936"/>
                <a:gd name="connsiteY108" fmla="*/ 166910 h 707744"/>
                <a:gd name="connsiteX109" fmla="*/ 116732 w 2966936"/>
                <a:gd name="connsiteY109" fmla="*/ 186365 h 707744"/>
                <a:gd name="connsiteX110" fmla="*/ 68094 w 2966936"/>
                <a:gd name="connsiteY110" fmla="*/ 127999 h 70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2966936" h="707744">
                  <a:moveTo>
                    <a:pt x="68094" y="127999"/>
                  </a:moveTo>
                  <a:cubicBezTo>
                    <a:pt x="58366" y="136105"/>
                    <a:pt x="63431" y="199548"/>
                    <a:pt x="58366" y="235003"/>
                  </a:cubicBezTo>
                  <a:cubicBezTo>
                    <a:pt x="56916" y="245154"/>
                    <a:pt x="50650" y="254131"/>
                    <a:pt x="48639" y="264186"/>
                  </a:cubicBezTo>
                  <a:cubicBezTo>
                    <a:pt x="44142" y="286669"/>
                    <a:pt x="44067" y="309939"/>
                    <a:pt x="38911" y="332280"/>
                  </a:cubicBezTo>
                  <a:cubicBezTo>
                    <a:pt x="34300" y="352263"/>
                    <a:pt x="23478" y="370537"/>
                    <a:pt x="19456" y="390646"/>
                  </a:cubicBezTo>
                  <a:lnTo>
                    <a:pt x="0" y="487923"/>
                  </a:lnTo>
                  <a:cubicBezTo>
                    <a:pt x="3243" y="539804"/>
                    <a:pt x="4286" y="591869"/>
                    <a:pt x="9728" y="643565"/>
                  </a:cubicBezTo>
                  <a:cubicBezTo>
                    <a:pt x="23586" y="775208"/>
                    <a:pt x="319538" y="663654"/>
                    <a:pt x="340468" y="663020"/>
                  </a:cubicBezTo>
                  <a:cubicBezTo>
                    <a:pt x="356681" y="659778"/>
                    <a:pt x="373067" y="657303"/>
                    <a:pt x="389107" y="653293"/>
                  </a:cubicBezTo>
                  <a:cubicBezTo>
                    <a:pt x="434644" y="641909"/>
                    <a:pt x="407157" y="639815"/>
                    <a:pt x="466928" y="633838"/>
                  </a:cubicBezTo>
                  <a:cubicBezTo>
                    <a:pt x="547847" y="625746"/>
                    <a:pt x="628888" y="618250"/>
                    <a:pt x="710119" y="614382"/>
                  </a:cubicBezTo>
                  <a:cubicBezTo>
                    <a:pt x="1014858" y="599872"/>
                    <a:pt x="846265" y="606853"/>
                    <a:pt x="1215958" y="594927"/>
                  </a:cubicBezTo>
                  <a:lnTo>
                    <a:pt x="1877439" y="604655"/>
                  </a:lnTo>
                  <a:cubicBezTo>
                    <a:pt x="1893967" y="605108"/>
                    <a:pt x="1909768" y="611664"/>
                    <a:pt x="1926077" y="614382"/>
                  </a:cubicBezTo>
                  <a:cubicBezTo>
                    <a:pt x="1990597" y="625135"/>
                    <a:pt x="2022285" y="626922"/>
                    <a:pt x="2091447" y="633838"/>
                  </a:cubicBezTo>
                  <a:cubicBezTo>
                    <a:pt x="2108953" y="639673"/>
                    <a:pt x="2142445" y="651665"/>
                    <a:pt x="2159541" y="653293"/>
                  </a:cubicBezTo>
                  <a:cubicBezTo>
                    <a:pt x="2214511" y="658528"/>
                    <a:pt x="2269788" y="659778"/>
                    <a:pt x="2324911" y="663020"/>
                  </a:cubicBezTo>
                  <a:lnTo>
                    <a:pt x="2898843" y="653293"/>
                  </a:lnTo>
                  <a:cubicBezTo>
                    <a:pt x="2909092" y="652962"/>
                    <a:pt x="2926792" y="653744"/>
                    <a:pt x="2928026" y="643565"/>
                  </a:cubicBezTo>
                  <a:cubicBezTo>
                    <a:pt x="2940518" y="540507"/>
                    <a:pt x="2932151" y="435941"/>
                    <a:pt x="2937754" y="332280"/>
                  </a:cubicBezTo>
                  <a:cubicBezTo>
                    <a:pt x="2938646" y="315770"/>
                    <a:pt x="2945143" y="300010"/>
                    <a:pt x="2947481" y="283642"/>
                  </a:cubicBezTo>
                  <a:cubicBezTo>
                    <a:pt x="2966154" y="152929"/>
                    <a:pt x="2946687" y="238183"/>
                    <a:pt x="2966936" y="157182"/>
                  </a:cubicBezTo>
                  <a:cubicBezTo>
                    <a:pt x="2963694" y="115029"/>
                    <a:pt x="2965000" y="72276"/>
                    <a:pt x="2957209" y="30723"/>
                  </a:cubicBezTo>
                  <a:cubicBezTo>
                    <a:pt x="2955055" y="19232"/>
                    <a:pt x="2949387" y="2703"/>
                    <a:pt x="2937754" y="1540"/>
                  </a:cubicBezTo>
                  <a:cubicBezTo>
                    <a:pt x="2879588" y="-4277"/>
                    <a:pt x="2821022" y="8025"/>
                    <a:pt x="2762656" y="11267"/>
                  </a:cubicBezTo>
                  <a:cubicBezTo>
                    <a:pt x="2756171" y="17752"/>
                    <a:pt x="2747919" y="22858"/>
                    <a:pt x="2743200" y="30723"/>
                  </a:cubicBezTo>
                  <a:cubicBezTo>
                    <a:pt x="2724946" y="61147"/>
                    <a:pt x="2724629" y="164039"/>
                    <a:pt x="2723745" y="166910"/>
                  </a:cubicBezTo>
                  <a:cubicBezTo>
                    <a:pt x="2720307" y="178084"/>
                    <a:pt x="2704290" y="179880"/>
                    <a:pt x="2694562" y="186365"/>
                  </a:cubicBezTo>
                  <a:cubicBezTo>
                    <a:pt x="2681592" y="183123"/>
                    <a:pt x="2666775" y="184054"/>
                    <a:pt x="2655651" y="176638"/>
                  </a:cubicBezTo>
                  <a:cubicBezTo>
                    <a:pt x="2617561" y="151245"/>
                    <a:pt x="2627070" y="37946"/>
                    <a:pt x="2626468" y="30723"/>
                  </a:cubicBezTo>
                  <a:cubicBezTo>
                    <a:pt x="2613498" y="33965"/>
                    <a:pt x="2600363" y="36608"/>
                    <a:pt x="2587558" y="40450"/>
                  </a:cubicBezTo>
                  <a:cubicBezTo>
                    <a:pt x="2567915" y="46343"/>
                    <a:pt x="2529192" y="59906"/>
                    <a:pt x="2529192" y="59906"/>
                  </a:cubicBezTo>
                  <a:cubicBezTo>
                    <a:pt x="2525949" y="69634"/>
                    <a:pt x="2521951" y="79141"/>
                    <a:pt x="2519464" y="89089"/>
                  </a:cubicBezTo>
                  <a:cubicBezTo>
                    <a:pt x="2513915" y="111283"/>
                    <a:pt x="2511125" y="144677"/>
                    <a:pt x="2500009" y="166910"/>
                  </a:cubicBezTo>
                  <a:cubicBezTo>
                    <a:pt x="2494781" y="177367"/>
                    <a:pt x="2487857" y="186964"/>
                    <a:pt x="2480554" y="196093"/>
                  </a:cubicBezTo>
                  <a:cubicBezTo>
                    <a:pt x="2474825" y="203255"/>
                    <a:pt x="2468962" y="210829"/>
                    <a:pt x="2461098" y="215548"/>
                  </a:cubicBezTo>
                  <a:cubicBezTo>
                    <a:pt x="2452305" y="220824"/>
                    <a:pt x="2441643" y="222033"/>
                    <a:pt x="2431915" y="225276"/>
                  </a:cubicBezTo>
                  <a:cubicBezTo>
                    <a:pt x="2405975" y="222033"/>
                    <a:pt x="2378895" y="223815"/>
                    <a:pt x="2354094" y="215548"/>
                  </a:cubicBezTo>
                  <a:cubicBezTo>
                    <a:pt x="2338713" y="210421"/>
                    <a:pt x="2328376" y="195788"/>
                    <a:pt x="2315183" y="186365"/>
                  </a:cubicBezTo>
                  <a:cubicBezTo>
                    <a:pt x="2250136" y="139904"/>
                    <a:pt x="2321063" y="189305"/>
                    <a:pt x="2256817" y="157182"/>
                  </a:cubicBezTo>
                  <a:cubicBezTo>
                    <a:pt x="2246360" y="151954"/>
                    <a:pt x="2237362" y="144212"/>
                    <a:pt x="2227634" y="137727"/>
                  </a:cubicBezTo>
                  <a:cubicBezTo>
                    <a:pt x="2208179" y="140970"/>
                    <a:pt x="2187980" y="141218"/>
                    <a:pt x="2169268" y="147455"/>
                  </a:cubicBezTo>
                  <a:cubicBezTo>
                    <a:pt x="2158177" y="151152"/>
                    <a:pt x="2150542" y="161682"/>
                    <a:pt x="2140085" y="166910"/>
                  </a:cubicBezTo>
                  <a:cubicBezTo>
                    <a:pt x="2130914" y="171496"/>
                    <a:pt x="2120630" y="173395"/>
                    <a:pt x="2110902" y="176638"/>
                  </a:cubicBezTo>
                  <a:cubicBezTo>
                    <a:pt x="2107660" y="192851"/>
                    <a:pt x="2110346" y="211519"/>
                    <a:pt x="2101175" y="225276"/>
                  </a:cubicBezTo>
                  <a:cubicBezTo>
                    <a:pt x="2095487" y="233808"/>
                    <a:pt x="2080785" y="229728"/>
                    <a:pt x="2071992" y="235003"/>
                  </a:cubicBezTo>
                  <a:cubicBezTo>
                    <a:pt x="2064127" y="239722"/>
                    <a:pt x="2059021" y="247974"/>
                    <a:pt x="2052536" y="254459"/>
                  </a:cubicBezTo>
                  <a:cubicBezTo>
                    <a:pt x="2031653" y="247498"/>
                    <a:pt x="2006933" y="245892"/>
                    <a:pt x="2003898" y="215548"/>
                  </a:cubicBezTo>
                  <a:cubicBezTo>
                    <a:pt x="2001616" y="192734"/>
                    <a:pt x="2006375" y="169207"/>
                    <a:pt x="2013626" y="147455"/>
                  </a:cubicBezTo>
                  <a:cubicBezTo>
                    <a:pt x="2016526" y="138754"/>
                    <a:pt x="2042252" y="127999"/>
                    <a:pt x="2033081" y="127999"/>
                  </a:cubicBezTo>
                  <a:cubicBezTo>
                    <a:pt x="2006342" y="127999"/>
                    <a:pt x="1981866" y="144795"/>
                    <a:pt x="1955260" y="147455"/>
                  </a:cubicBezTo>
                  <a:lnTo>
                    <a:pt x="1857983" y="157182"/>
                  </a:lnTo>
                  <a:cubicBezTo>
                    <a:pt x="1846885" y="190477"/>
                    <a:pt x="1831945" y="252363"/>
                    <a:pt x="1799617" y="273914"/>
                  </a:cubicBezTo>
                  <a:lnTo>
                    <a:pt x="1770434" y="293369"/>
                  </a:lnTo>
                  <a:cubicBezTo>
                    <a:pt x="1768076" y="292976"/>
                    <a:pt x="1695764" y="292548"/>
                    <a:pt x="1692613" y="264186"/>
                  </a:cubicBezTo>
                  <a:cubicBezTo>
                    <a:pt x="1690081" y="241398"/>
                    <a:pt x="1699098" y="218791"/>
                    <a:pt x="1702341" y="196093"/>
                  </a:cubicBezTo>
                  <a:cubicBezTo>
                    <a:pt x="1695856" y="189608"/>
                    <a:pt x="1691986" y="177776"/>
                    <a:pt x="1682885" y="176638"/>
                  </a:cubicBezTo>
                  <a:cubicBezTo>
                    <a:pt x="1663314" y="174192"/>
                    <a:pt x="1643654" y="181581"/>
                    <a:pt x="1624519" y="186365"/>
                  </a:cubicBezTo>
                  <a:cubicBezTo>
                    <a:pt x="1604624" y="191339"/>
                    <a:pt x="1586049" y="200846"/>
                    <a:pt x="1566154" y="205820"/>
                  </a:cubicBezTo>
                  <a:lnTo>
                    <a:pt x="1527243" y="215548"/>
                  </a:lnTo>
                  <a:cubicBezTo>
                    <a:pt x="1531338" y="227833"/>
                    <a:pt x="1539077" y="270956"/>
                    <a:pt x="1566154" y="264186"/>
                  </a:cubicBezTo>
                  <a:cubicBezTo>
                    <a:pt x="1576102" y="261699"/>
                    <a:pt x="1572639" y="244731"/>
                    <a:pt x="1575881" y="235003"/>
                  </a:cubicBezTo>
                  <a:cubicBezTo>
                    <a:pt x="1569396" y="225275"/>
                    <a:pt x="1565555" y="213123"/>
                    <a:pt x="1556426" y="205820"/>
                  </a:cubicBezTo>
                  <a:cubicBezTo>
                    <a:pt x="1548419" y="199415"/>
                    <a:pt x="1537497" y="196093"/>
                    <a:pt x="1527243" y="196093"/>
                  </a:cubicBezTo>
                  <a:cubicBezTo>
                    <a:pt x="1468787" y="196093"/>
                    <a:pt x="1410511" y="202578"/>
                    <a:pt x="1352145" y="205820"/>
                  </a:cubicBezTo>
                  <a:cubicBezTo>
                    <a:pt x="1339175" y="209063"/>
                    <a:pt x="1299864" y="215548"/>
                    <a:pt x="1313234" y="215548"/>
                  </a:cubicBezTo>
                  <a:cubicBezTo>
                    <a:pt x="1336162" y="215548"/>
                    <a:pt x="1360820" y="216074"/>
                    <a:pt x="1381328" y="205820"/>
                  </a:cubicBezTo>
                  <a:cubicBezTo>
                    <a:pt x="1390499" y="201235"/>
                    <a:pt x="1387813" y="186365"/>
                    <a:pt x="1391056" y="176638"/>
                  </a:cubicBezTo>
                  <a:cubicBezTo>
                    <a:pt x="1384571" y="170153"/>
                    <a:pt x="1380726" y="158095"/>
                    <a:pt x="1371600" y="157182"/>
                  </a:cubicBezTo>
                  <a:cubicBezTo>
                    <a:pt x="1364205" y="156443"/>
                    <a:pt x="1237935" y="174888"/>
                    <a:pt x="1225685" y="176638"/>
                  </a:cubicBezTo>
                  <a:cubicBezTo>
                    <a:pt x="1155714" y="199960"/>
                    <a:pt x="1243093" y="171664"/>
                    <a:pt x="1157592" y="196093"/>
                  </a:cubicBezTo>
                  <a:cubicBezTo>
                    <a:pt x="1147733" y="198910"/>
                    <a:pt x="1138137" y="202578"/>
                    <a:pt x="1128409" y="205820"/>
                  </a:cubicBezTo>
                  <a:cubicBezTo>
                    <a:pt x="1121924" y="212305"/>
                    <a:pt x="1113673" y="217412"/>
                    <a:pt x="1108954" y="225276"/>
                  </a:cubicBezTo>
                  <a:cubicBezTo>
                    <a:pt x="1103678" y="234069"/>
                    <a:pt x="1105632" y="246452"/>
                    <a:pt x="1099226" y="254459"/>
                  </a:cubicBezTo>
                  <a:cubicBezTo>
                    <a:pt x="1091923" y="263588"/>
                    <a:pt x="1080500" y="268686"/>
                    <a:pt x="1070043" y="273914"/>
                  </a:cubicBezTo>
                  <a:cubicBezTo>
                    <a:pt x="1056083" y="280894"/>
                    <a:pt x="1014422" y="290251"/>
                    <a:pt x="1001949" y="293369"/>
                  </a:cubicBezTo>
                  <a:cubicBezTo>
                    <a:pt x="884408" y="280309"/>
                    <a:pt x="845654" y="321246"/>
                    <a:pt x="807396" y="244731"/>
                  </a:cubicBezTo>
                  <a:cubicBezTo>
                    <a:pt x="802810" y="235560"/>
                    <a:pt x="800911" y="225276"/>
                    <a:pt x="797668" y="215548"/>
                  </a:cubicBezTo>
                  <a:cubicBezTo>
                    <a:pt x="820765" y="200151"/>
                    <a:pt x="844646" y="185009"/>
                    <a:pt x="865762" y="166910"/>
                  </a:cubicBezTo>
                  <a:cubicBezTo>
                    <a:pt x="876207" y="157957"/>
                    <a:pt x="883750" y="145723"/>
                    <a:pt x="894945" y="137727"/>
                  </a:cubicBezTo>
                  <a:cubicBezTo>
                    <a:pt x="906745" y="129298"/>
                    <a:pt x="920886" y="124757"/>
                    <a:pt x="933856" y="118272"/>
                  </a:cubicBezTo>
                  <a:cubicBezTo>
                    <a:pt x="940341" y="128000"/>
                    <a:pt x="949952" y="136257"/>
                    <a:pt x="953311" y="147455"/>
                  </a:cubicBezTo>
                  <a:cubicBezTo>
                    <a:pt x="959899" y="169416"/>
                    <a:pt x="958542" y="193065"/>
                    <a:pt x="963039" y="215548"/>
                  </a:cubicBezTo>
                  <a:cubicBezTo>
                    <a:pt x="965050" y="225603"/>
                    <a:pt x="969524" y="235003"/>
                    <a:pt x="972766" y="244731"/>
                  </a:cubicBezTo>
                  <a:cubicBezTo>
                    <a:pt x="969524" y="260944"/>
                    <a:pt x="974730" y="281678"/>
                    <a:pt x="963039" y="293369"/>
                  </a:cubicBezTo>
                  <a:cubicBezTo>
                    <a:pt x="956554" y="299854"/>
                    <a:pt x="949312" y="281076"/>
                    <a:pt x="943583" y="273914"/>
                  </a:cubicBezTo>
                  <a:cubicBezTo>
                    <a:pt x="936280" y="264785"/>
                    <a:pt x="932395" y="252998"/>
                    <a:pt x="924128" y="244731"/>
                  </a:cubicBezTo>
                  <a:cubicBezTo>
                    <a:pt x="915861" y="236464"/>
                    <a:pt x="904074" y="232579"/>
                    <a:pt x="894945" y="225276"/>
                  </a:cubicBezTo>
                  <a:cubicBezTo>
                    <a:pt x="856793" y="194754"/>
                    <a:pt x="896988" y="212986"/>
                    <a:pt x="846307" y="196093"/>
                  </a:cubicBezTo>
                  <a:cubicBezTo>
                    <a:pt x="839822" y="189608"/>
                    <a:pt x="835054" y="180740"/>
                    <a:pt x="826851" y="176638"/>
                  </a:cubicBezTo>
                  <a:cubicBezTo>
                    <a:pt x="808508" y="167467"/>
                    <a:pt x="768485" y="157182"/>
                    <a:pt x="768485" y="157182"/>
                  </a:cubicBezTo>
                  <a:cubicBezTo>
                    <a:pt x="765243" y="147454"/>
                    <a:pt x="758758" y="138253"/>
                    <a:pt x="758758" y="127999"/>
                  </a:cubicBezTo>
                  <a:cubicBezTo>
                    <a:pt x="758758" y="92215"/>
                    <a:pt x="779555" y="93281"/>
                    <a:pt x="807396" y="79361"/>
                  </a:cubicBezTo>
                  <a:cubicBezTo>
                    <a:pt x="797668" y="89089"/>
                    <a:pt x="787166" y="98099"/>
                    <a:pt x="778213" y="108544"/>
                  </a:cubicBezTo>
                  <a:cubicBezTo>
                    <a:pt x="767662" y="120854"/>
                    <a:pt x="761231" y="136779"/>
                    <a:pt x="749030" y="147455"/>
                  </a:cubicBezTo>
                  <a:cubicBezTo>
                    <a:pt x="734801" y="159905"/>
                    <a:pt x="716343" y="166487"/>
                    <a:pt x="700392" y="176638"/>
                  </a:cubicBezTo>
                  <a:cubicBezTo>
                    <a:pt x="680665" y="189191"/>
                    <a:pt x="661481" y="202578"/>
                    <a:pt x="642026" y="215548"/>
                  </a:cubicBezTo>
                  <a:lnTo>
                    <a:pt x="612843" y="235003"/>
                  </a:lnTo>
                  <a:cubicBezTo>
                    <a:pt x="606358" y="244731"/>
                    <a:pt x="593388" y="252495"/>
                    <a:pt x="593388" y="264186"/>
                  </a:cubicBezTo>
                  <a:cubicBezTo>
                    <a:pt x="593388" y="273357"/>
                    <a:pt x="612843" y="292813"/>
                    <a:pt x="612843" y="283642"/>
                  </a:cubicBezTo>
                  <a:cubicBezTo>
                    <a:pt x="612843" y="256903"/>
                    <a:pt x="604453" y="230162"/>
                    <a:pt x="593388" y="205820"/>
                  </a:cubicBezTo>
                  <a:cubicBezTo>
                    <a:pt x="587695" y="193296"/>
                    <a:pt x="575651" y="184269"/>
                    <a:pt x="564205" y="176638"/>
                  </a:cubicBezTo>
                  <a:cubicBezTo>
                    <a:pt x="555673" y="170950"/>
                    <a:pt x="545100" y="168800"/>
                    <a:pt x="535022" y="166910"/>
                  </a:cubicBezTo>
                  <a:cubicBezTo>
                    <a:pt x="493103" y="159050"/>
                    <a:pt x="450715" y="153940"/>
                    <a:pt x="408562" y="147455"/>
                  </a:cubicBezTo>
                  <a:cubicBezTo>
                    <a:pt x="372894" y="150697"/>
                    <a:pt x="336578" y="149678"/>
                    <a:pt x="301558" y="157182"/>
                  </a:cubicBezTo>
                  <a:cubicBezTo>
                    <a:pt x="271276" y="163671"/>
                    <a:pt x="275518" y="182534"/>
                    <a:pt x="252919" y="196093"/>
                  </a:cubicBezTo>
                  <a:cubicBezTo>
                    <a:pt x="244126" y="201368"/>
                    <a:pt x="233464" y="202578"/>
                    <a:pt x="223736" y="205820"/>
                  </a:cubicBezTo>
                  <a:cubicBezTo>
                    <a:pt x="214009" y="202578"/>
                    <a:pt x="201804" y="203343"/>
                    <a:pt x="194554" y="196093"/>
                  </a:cubicBezTo>
                  <a:cubicBezTo>
                    <a:pt x="187303" y="188842"/>
                    <a:pt x="194347" y="170718"/>
                    <a:pt x="184826" y="166910"/>
                  </a:cubicBezTo>
                  <a:cubicBezTo>
                    <a:pt x="179276" y="164690"/>
                    <a:pt x="125383" y="183481"/>
                    <a:pt x="116732" y="186365"/>
                  </a:cubicBezTo>
                  <a:cubicBezTo>
                    <a:pt x="60984" y="175216"/>
                    <a:pt x="77822" y="119893"/>
                    <a:pt x="68094" y="127999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00BD762A-A6BE-4A17-A85A-B4FFF89008D4}"/>
                </a:ext>
              </a:extLst>
            </p:cNvPr>
            <p:cNvSpPr/>
            <p:nvPr/>
          </p:nvSpPr>
          <p:spPr>
            <a:xfrm>
              <a:off x="6422145" y="6104117"/>
              <a:ext cx="2966936" cy="518066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Surface</a:t>
              </a:r>
              <a:endParaRPr lang="zh-CN" altLang="en-US" dirty="0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1D5F348F-CF77-4B79-A5F9-FAE8441E9693}"/>
              </a:ext>
            </a:extLst>
          </p:cNvPr>
          <p:cNvSpPr txBox="1"/>
          <p:nvPr/>
        </p:nvSpPr>
        <p:spPr>
          <a:xfrm>
            <a:off x="1541286" y="5787100"/>
            <a:ext cx="2396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Good result/ small error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4D852F8-6624-453C-9040-282E22DFBD09}"/>
              </a:ext>
            </a:extLst>
          </p:cNvPr>
          <p:cNvSpPr txBox="1"/>
          <p:nvPr/>
        </p:nvSpPr>
        <p:spPr>
          <a:xfrm>
            <a:off x="6805472" y="5620872"/>
            <a:ext cx="2200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Ok result/ large error</a:t>
            </a:r>
            <a:endParaRPr lang="zh-CN" altLang="en-US" dirty="0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23965781-1FFA-4E81-AFE9-380540E65C82}"/>
              </a:ext>
            </a:extLst>
          </p:cNvPr>
          <p:cNvGrpSpPr/>
          <p:nvPr/>
        </p:nvGrpSpPr>
        <p:grpSpPr>
          <a:xfrm>
            <a:off x="4900308" y="1400501"/>
            <a:ext cx="6180292" cy="2520000"/>
            <a:chOff x="4899629" y="1374134"/>
            <a:chExt cx="6180292" cy="2520000"/>
          </a:xfrm>
        </p:grpSpPr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7214E270-58CB-4905-8F18-61285BAD4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99629" y="1374134"/>
              <a:ext cx="3090146" cy="2520000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65D74D99-8D21-47E7-90F0-9A866985A8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89775" y="1374134"/>
              <a:ext cx="3090146" cy="2520000"/>
            </a:xfrm>
            <a:prstGeom prst="rect">
              <a:avLst/>
            </a:prstGeom>
          </p:spPr>
        </p:pic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753F09CB-CF3C-41BC-8B70-AA5A116EF3B7}"/>
              </a:ext>
            </a:extLst>
          </p:cNvPr>
          <p:cNvSpPr txBox="1"/>
          <p:nvPr/>
        </p:nvSpPr>
        <p:spPr>
          <a:xfrm>
            <a:off x="10911777" y="3727121"/>
            <a:ext cx="9621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Plot in </a:t>
            </a:r>
            <a:r>
              <a:rPr lang="en-US" altLang="zh-CN" sz="1400" dirty="0" err="1"/>
              <a:t>a.u</a:t>
            </a:r>
            <a:r>
              <a:rPr lang="en-US" altLang="zh-CN" sz="1400" dirty="0"/>
              <a:t>.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513975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EAB6142-5961-49FF-99A9-24711327E0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95" t="30240" r="29310" b="31823"/>
          <a:stretch/>
        </p:blipFill>
        <p:spPr>
          <a:xfrm>
            <a:off x="123289" y="2366072"/>
            <a:ext cx="1486958" cy="1440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CC3595D-84B6-4B08-907C-41851480528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18" t="29362" r="29825" b="33893"/>
          <a:stretch/>
        </p:blipFill>
        <p:spPr>
          <a:xfrm>
            <a:off x="131971" y="4470296"/>
            <a:ext cx="1395225" cy="1440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6833386-4469-474E-832F-2437C65A039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89" t="30780" r="32338" b="33901"/>
          <a:stretch/>
        </p:blipFill>
        <p:spPr>
          <a:xfrm>
            <a:off x="1606275" y="2366072"/>
            <a:ext cx="1382170" cy="1440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9D31E32-72D6-4210-8D84-C0EE9844657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66" t="30497" r="32216" b="33853"/>
          <a:stretch/>
        </p:blipFill>
        <p:spPr>
          <a:xfrm>
            <a:off x="2984473" y="2366072"/>
            <a:ext cx="1369354" cy="1440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CE2C5DE-C2B4-48E9-9326-98CEEDB9732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64" t="31843" r="33581" b="33121"/>
          <a:stretch/>
        </p:blipFill>
        <p:spPr>
          <a:xfrm>
            <a:off x="4349856" y="2366072"/>
            <a:ext cx="1336740" cy="1440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5A8A9A8-C8DD-4D71-B358-46E4276730A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70" t="31064" r="32466" b="35036"/>
          <a:stretch/>
        </p:blipFill>
        <p:spPr>
          <a:xfrm>
            <a:off x="1502467" y="4470296"/>
            <a:ext cx="1381483" cy="1440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F901338-23C4-47DC-96DA-D0DDAB9C88A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41" t="30779" r="33858" b="34611"/>
          <a:stretch/>
        </p:blipFill>
        <p:spPr>
          <a:xfrm>
            <a:off x="2859221" y="4470296"/>
            <a:ext cx="1407884" cy="1440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EB78215-062C-40F5-A967-463C05D46B8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62" t="32057" r="32655" b="33333"/>
          <a:stretch/>
        </p:blipFill>
        <p:spPr>
          <a:xfrm>
            <a:off x="4242376" y="4470296"/>
            <a:ext cx="1460997" cy="1440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E383EE9-9883-4A1A-B42F-A937003FE707}"/>
              </a:ext>
            </a:extLst>
          </p:cNvPr>
          <p:cNvSpPr txBox="1"/>
          <p:nvPr/>
        </p:nvSpPr>
        <p:spPr>
          <a:xfrm>
            <a:off x="153510" y="2005011"/>
            <a:ext cx="1511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Empty holder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F26CBE1-CF76-480E-B8EC-20C652255D49}"/>
              </a:ext>
            </a:extLst>
          </p:cNvPr>
          <p:cNvSpPr txBox="1"/>
          <p:nvPr/>
        </p:nvSpPr>
        <p:spPr>
          <a:xfrm>
            <a:off x="216776" y="4112697"/>
            <a:ext cx="1395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Icing sugar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A281785-9461-4399-AF4A-F1DE217CB0AB}"/>
              </a:ext>
            </a:extLst>
          </p:cNvPr>
          <p:cNvSpPr txBox="1"/>
          <p:nvPr/>
        </p:nvSpPr>
        <p:spPr>
          <a:xfrm>
            <a:off x="1890838" y="1996740"/>
            <a:ext cx="813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KClO</a:t>
            </a:r>
            <a:r>
              <a:rPr lang="en-US" altLang="zh-CN" baseline="-25000" dirty="0"/>
              <a:t>3</a:t>
            </a:r>
            <a:endParaRPr lang="zh-CN" altLang="en-US" baseline="-25000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410B857-B376-4FB1-8A0A-C4F1164ADC22}"/>
              </a:ext>
            </a:extLst>
          </p:cNvPr>
          <p:cNvSpPr txBox="1"/>
          <p:nvPr/>
        </p:nvSpPr>
        <p:spPr>
          <a:xfrm>
            <a:off x="3329632" y="1996740"/>
            <a:ext cx="761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KNO</a:t>
            </a:r>
            <a:r>
              <a:rPr lang="en-US" altLang="zh-CN" baseline="-25000" dirty="0"/>
              <a:t>3</a:t>
            </a:r>
            <a:endParaRPr lang="zh-CN" altLang="en-US" baseline="-250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8D33B1E-F066-4A17-8A6F-AD7EAA141BF8}"/>
              </a:ext>
            </a:extLst>
          </p:cNvPr>
          <p:cNvSpPr txBox="1"/>
          <p:nvPr/>
        </p:nvSpPr>
        <p:spPr>
          <a:xfrm>
            <a:off x="4682236" y="2005011"/>
            <a:ext cx="671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NaCl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F499135-5931-4F3F-A0FE-3F12AAA850C9}"/>
              </a:ext>
            </a:extLst>
          </p:cNvPr>
          <p:cNvSpPr txBox="1"/>
          <p:nvPr/>
        </p:nvSpPr>
        <p:spPr>
          <a:xfrm>
            <a:off x="1642209" y="4127899"/>
            <a:ext cx="933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NaNO</a:t>
            </a:r>
            <a:r>
              <a:rPr lang="en-US" altLang="zh-CN" baseline="-25000" dirty="0"/>
              <a:t>3</a:t>
            </a:r>
            <a:endParaRPr lang="zh-CN" altLang="en-US" baseline="-25000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39E063D-6A2A-49FA-9DE8-6B5F702A601A}"/>
              </a:ext>
            </a:extLst>
          </p:cNvPr>
          <p:cNvSpPr txBox="1"/>
          <p:nvPr/>
        </p:nvSpPr>
        <p:spPr>
          <a:xfrm>
            <a:off x="3056790" y="4100964"/>
            <a:ext cx="1043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NH</a:t>
            </a:r>
            <a:r>
              <a:rPr lang="en-US" altLang="zh-CN" baseline="-25000" dirty="0"/>
              <a:t>4</a:t>
            </a:r>
            <a:r>
              <a:rPr lang="en-US" altLang="zh-CN" dirty="0"/>
              <a:t>NO</a:t>
            </a:r>
            <a:r>
              <a:rPr lang="en-US" altLang="zh-CN" baseline="-25000" dirty="0"/>
              <a:t>3</a:t>
            </a:r>
            <a:endParaRPr lang="zh-CN" altLang="en-US" baseline="-25000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9413D43-B144-4D0C-99B6-F7562E2159F0}"/>
              </a:ext>
            </a:extLst>
          </p:cNvPr>
          <p:cNvSpPr txBox="1"/>
          <p:nvPr/>
        </p:nvSpPr>
        <p:spPr>
          <a:xfrm>
            <a:off x="4075375" y="3806072"/>
            <a:ext cx="18197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NH</a:t>
            </a:r>
            <a:r>
              <a:rPr lang="en-US" altLang="zh-CN" baseline="-25000" dirty="0"/>
              <a:t>4</a:t>
            </a:r>
            <a:r>
              <a:rPr lang="en-US" altLang="zh-CN" dirty="0"/>
              <a:t>NO</a:t>
            </a:r>
            <a:r>
              <a:rPr lang="en-US" altLang="zh-CN" baseline="-25000" dirty="0"/>
              <a:t>3</a:t>
            </a:r>
            <a:r>
              <a:rPr lang="en-US" altLang="zh-CN" dirty="0"/>
              <a:t>&amp; KNO</a:t>
            </a:r>
            <a:r>
              <a:rPr lang="en-US" altLang="zh-CN" baseline="-25000" dirty="0"/>
              <a:t>3</a:t>
            </a:r>
            <a:endParaRPr lang="en-US" altLang="zh-CN" dirty="0"/>
          </a:p>
          <a:p>
            <a:pPr algn="ctr"/>
            <a:r>
              <a:rPr lang="en-US" altLang="zh-CN" dirty="0"/>
              <a:t>Mixture</a:t>
            </a:r>
            <a:endParaRPr lang="zh-CN" altLang="en-US" baseline="-25000" dirty="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8B6DAE9-CD43-489D-9528-A45E9D8A186D}"/>
              </a:ext>
            </a:extLst>
          </p:cNvPr>
          <p:cNvGrpSpPr/>
          <p:nvPr/>
        </p:nvGrpSpPr>
        <p:grpSpPr>
          <a:xfrm>
            <a:off x="5518859" y="2210419"/>
            <a:ext cx="6220598" cy="1619999"/>
            <a:chOff x="6096000" y="824524"/>
            <a:chExt cx="6220598" cy="1619999"/>
          </a:xfrm>
        </p:grpSpPr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2C3693EB-281D-411C-9EF1-FFDE514177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r="24168" b="10000"/>
            <a:stretch/>
          </p:blipFill>
          <p:spPr>
            <a:xfrm>
              <a:off x="6096000" y="824524"/>
              <a:ext cx="1818019" cy="1619999"/>
            </a:xfrm>
            <a:prstGeom prst="rect">
              <a:avLst/>
            </a:prstGeom>
          </p:spPr>
        </p:pic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22EEF6E7-5352-4AEC-961C-8B3064147D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14795" r="23412" b="11352"/>
            <a:stretch/>
          </p:blipFill>
          <p:spPr>
            <a:xfrm>
              <a:off x="7914019" y="824524"/>
              <a:ext cx="1481450" cy="1595653"/>
            </a:xfrm>
            <a:prstGeom prst="rect">
              <a:avLst/>
            </a:prstGeom>
          </p:spPr>
        </p:pic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07F7FD11-FA89-4D97-8BAC-AA2F90906A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14787" r="23305" b="11352"/>
            <a:stretch/>
          </p:blipFill>
          <p:spPr>
            <a:xfrm>
              <a:off x="9377120" y="824524"/>
              <a:ext cx="1484211" cy="1595653"/>
            </a:xfrm>
            <a:prstGeom prst="rect">
              <a:avLst/>
            </a:prstGeom>
          </p:spPr>
        </p:pic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C218D68C-B6FA-4A59-86DF-8F86C85C6D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14996" r="23640" b="11352"/>
            <a:stretch/>
          </p:blipFill>
          <p:spPr>
            <a:xfrm>
              <a:off x="10845444" y="824524"/>
              <a:ext cx="1471154" cy="1595653"/>
            </a:xfrm>
            <a:prstGeom prst="rect">
              <a:avLst/>
            </a:prstGeom>
          </p:spPr>
        </p:pic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8DC69A76-CF71-46BB-902E-BEC4761D6355}"/>
              </a:ext>
            </a:extLst>
          </p:cNvPr>
          <p:cNvGrpSpPr/>
          <p:nvPr/>
        </p:nvGrpSpPr>
        <p:grpSpPr>
          <a:xfrm>
            <a:off x="5523902" y="4290296"/>
            <a:ext cx="4758096" cy="1800000"/>
            <a:chOff x="5831496" y="3998385"/>
            <a:chExt cx="4758096" cy="1800000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92ACCD46-323B-42C3-B3D5-2F991F50C2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r="23153"/>
            <a:stretch/>
          </p:blipFill>
          <p:spPr>
            <a:xfrm>
              <a:off x="5831496" y="3998385"/>
              <a:ext cx="1842346" cy="1800000"/>
            </a:xfrm>
            <a:prstGeom prst="rect">
              <a:avLst/>
            </a:prstGeom>
          </p:spPr>
        </p:pic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B62A3797-EA3F-4F93-82F4-EBA900B6B1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15174" r="22917"/>
            <a:stretch/>
          </p:blipFill>
          <p:spPr>
            <a:xfrm>
              <a:off x="7660784" y="3998385"/>
              <a:ext cx="1484211" cy="1800000"/>
            </a:xfrm>
            <a:prstGeom prst="rect">
              <a:avLst/>
            </a:prstGeom>
          </p:spPr>
        </p:pic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D6004A4F-37CE-4E57-B9C0-AAA3CD9C23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/>
            <a:srcRect l="15282" r="23396"/>
            <a:stretch/>
          </p:blipFill>
          <p:spPr>
            <a:xfrm>
              <a:off x="9119451" y="3998385"/>
              <a:ext cx="1470141" cy="1800000"/>
            </a:xfrm>
            <a:prstGeom prst="rect">
              <a:avLst/>
            </a:prstGeom>
          </p:spPr>
        </p:pic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A3FAA2BE-D963-405A-B445-1ED8E6F4077F}"/>
              </a:ext>
            </a:extLst>
          </p:cNvPr>
          <p:cNvSpPr txBox="1"/>
          <p:nvPr/>
        </p:nvSpPr>
        <p:spPr>
          <a:xfrm>
            <a:off x="5846253" y="1996740"/>
            <a:ext cx="1511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Empty holder</a:t>
            </a:r>
            <a:endParaRPr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1D4D66C0-5ACA-4BEE-8990-B2C9356F195E}"/>
              </a:ext>
            </a:extLst>
          </p:cNvPr>
          <p:cNvSpPr txBox="1"/>
          <p:nvPr/>
        </p:nvSpPr>
        <p:spPr>
          <a:xfrm>
            <a:off x="7633424" y="1996740"/>
            <a:ext cx="813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KClO</a:t>
            </a:r>
            <a:r>
              <a:rPr lang="en-US" altLang="zh-CN" baseline="-25000" dirty="0"/>
              <a:t>3</a:t>
            </a:r>
            <a:endParaRPr lang="zh-CN" altLang="en-US" baseline="-25000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56E2C60-4DD1-404F-9387-8D4ED3E44298}"/>
              </a:ext>
            </a:extLst>
          </p:cNvPr>
          <p:cNvSpPr txBox="1"/>
          <p:nvPr/>
        </p:nvSpPr>
        <p:spPr>
          <a:xfrm>
            <a:off x="9190608" y="1996740"/>
            <a:ext cx="761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KNO</a:t>
            </a:r>
            <a:r>
              <a:rPr lang="en-US" altLang="zh-CN" baseline="-25000" dirty="0"/>
              <a:t>3</a:t>
            </a:r>
            <a:endParaRPr lang="zh-CN" altLang="en-US" baseline="-25000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786CFF1B-460C-412C-A725-40B2AD262D17}"/>
              </a:ext>
            </a:extLst>
          </p:cNvPr>
          <p:cNvSpPr txBox="1"/>
          <p:nvPr/>
        </p:nvSpPr>
        <p:spPr>
          <a:xfrm>
            <a:off x="10703241" y="2025753"/>
            <a:ext cx="671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NaCl</a:t>
            </a:r>
            <a:endParaRPr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0644953C-9032-4A8B-AF8E-C19C879245EF}"/>
              </a:ext>
            </a:extLst>
          </p:cNvPr>
          <p:cNvSpPr txBox="1"/>
          <p:nvPr/>
        </p:nvSpPr>
        <p:spPr>
          <a:xfrm>
            <a:off x="5941653" y="3993878"/>
            <a:ext cx="1395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Icing sugar</a:t>
            </a:r>
            <a:endParaRPr lang="zh-CN" altLang="en-US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9CBC1997-ABA9-40CE-A252-353EBA15721B}"/>
              </a:ext>
            </a:extLst>
          </p:cNvPr>
          <p:cNvSpPr txBox="1"/>
          <p:nvPr/>
        </p:nvSpPr>
        <p:spPr>
          <a:xfrm>
            <a:off x="7622257" y="4010418"/>
            <a:ext cx="933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NaNO</a:t>
            </a:r>
            <a:r>
              <a:rPr lang="en-US" altLang="zh-CN" baseline="-25000" dirty="0"/>
              <a:t>3</a:t>
            </a:r>
            <a:endParaRPr lang="zh-CN" altLang="en-US" baseline="-25000" dirty="0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5D7CE9D-2264-4CC3-8F87-C95BBA51E6AB}"/>
              </a:ext>
            </a:extLst>
          </p:cNvPr>
          <p:cNvSpPr txBox="1"/>
          <p:nvPr/>
        </p:nvSpPr>
        <p:spPr>
          <a:xfrm>
            <a:off x="9114328" y="4016131"/>
            <a:ext cx="1043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NH</a:t>
            </a:r>
            <a:r>
              <a:rPr lang="en-US" altLang="zh-CN" baseline="-25000" dirty="0"/>
              <a:t>4</a:t>
            </a:r>
            <a:r>
              <a:rPr lang="en-US" altLang="zh-CN" dirty="0"/>
              <a:t>NO</a:t>
            </a:r>
            <a:r>
              <a:rPr lang="en-US" altLang="zh-CN" baseline="-25000" dirty="0"/>
              <a:t>3</a:t>
            </a:r>
            <a:endParaRPr lang="zh-CN" altLang="en-US" baseline="-25000" dirty="0"/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B3825C95-5E31-432E-BA43-1794976D8D1C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l="14995" r="22918" b="11352"/>
          <a:stretch/>
        </p:blipFill>
        <p:spPr>
          <a:xfrm>
            <a:off x="10268303" y="4287488"/>
            <a:ext cx="1488484" cy="1595653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F1C11A80-BAC1-4AF7-8919-FAD6E9BABAE6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6062" t="-206" r="10278" b="206"/>
          <a:stretch/>
        </p:blipFill>
        <p:spPr>
          <a:xfrm>
            <a:off x="11805796" y="2624215"/>
            <a:ext cx="565579" cy="3108658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0B4700D3-E534-438A-92FD-9A9C59F6B480}"/>
              </a:ext>
            </a:extLst>
          </p:cNvPr>
          <p:cNvSpPr txBox="1"/>
          <p:nvPr/>
        </p:nvSpPr>
        <p:spPr>
          <a:xfrm>
            <a:off x="10108354" y="3777798"/>
            <a:ext cx="18197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NH</a:t>
            </a:r>
            <a:r>
              <a:rPr lang="en-US" altLang="zh-CN" baseline="-25000" dirty="0"/>
              <a:t>4</a:t>
            </a:r>
            <a:r>
              <a:rPr lang="en-US" altLang="zh-CN" dirty="0"/>
              <a:t>NO</a:t>
            </a:r>
            <a:r>
              <a:rPr lang="en-US" altLang="zh-CN" baseline="-25000" dirty="0"/>
              <a:t>3</a:t>
            </a:r>
            <a:r>
              <a:rPr lang="en-US" altLang="zh-CN" dirty="0"/>
              <a:t>&amp; KNO</a:t>
            </a:r>
            <a:r>
              <a:rPr lang="en-US" altLang="zh-CN" baseline="-25000" dirty="0"/>
              <a:t>3</a:t>
            </a:r>
            <a:endParaRPr lang="en-US" altLang="zh-CN" dirty="0"/>
          </a:p>
          <a:p>
            <a:pPr algn="ctr"/>
            <a:r>
              <a:rPr lang="en-US" altLang="zh-CN" dirty="0"/>
              <a:t>Mixture</a:t>
            </a:r>
            <a:endParaRPr lang="zh-CN" altLang="en-US" baseline="-25000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AD2C7960-FA48-4D8A-A212-474931B9523F}"/>
              </a:ext>
            </a:extLst>
          </p:cNvPr>
          <p:cNvSpPr txBox="1"/>
          <p:nvPr/>
        </p:nvSpPr>
        <p:spPr>
          <a:xfrm>
            <a:off x="1896456" y="1163041"/>
            <a:ext cx="245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Optical image</a:t>
            </a:r>
            <a:endParaRPr lang="zh-CN" altLang="en-US" sz="24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B436C353-F803-42B0-8B55-20FC19BD028E}"/>
              </a:ext>
            </a:extLst>
          </p:cNvPr>
          <p:cNvSpPr txBox="1"/>
          <p:nvPr/>
        </p:nvSpPr>
        <p:spPr>
          <a:xfrm>
            <a:off x="7673302" y="1163041"/>
            <a:ext cx="245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Microwave image</a:t>
            </a:r>
            <a:endParaRPr lang="zh-CN" altLang="en-US" sz="2400" dirty="0"/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7EC11749-2FB2-495E-87FC-20B878FC7AA7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15282" t="88464" r="23396"/>
          <a:stretch/>
        </p:blipFill>
        <p:spPr>
          <a:xfrm>
            <a:off x="10304159" y="5887680"/>
            <a:ext cx="1470141" cy="20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579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表格 3">
                <a:extLst>
                  <a:ext uri="{FF2B5EF4-FFF2-40B4-BE49-F238E27FC236}">
                    <a16:creationId xmlns:a16="http://schemas.microsoft.com/office/drawing/2014/main" id="{AF99BDEC-DA4A-4F6B-966E-FA1B654332C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4802596"/>
                  </p:ext>
                </p:extLst>
              </p:nvPr>
            </p:nvGraphicFramePr>
            <p:xfrm>
              <a:off x="639807" y="2584436"/>
              <a:ext cx="10912386" cy="40140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848735">
                      <a:extLst>
                        <a:ext uri="{9D8B030D-6E8A-4147-A177-3AD203B41FA5}">
                          <a16:colId xmlns:a16="http://schemas.microsoft.com/office/drawing/2014/main" val="3241455045"/>
                        </a:ext>
                      </a:extLst>
                    </a:gridCol>
                    <a:gridCol w="1312816">
                      <a:extLst>
                        <a:ext uri="{9D8B030D-6E8A-4147-A177-3AD203B41FA5}">
                          <a16:colId xmlns:a16="http://schemas.microsoft.com/office/drawing/2014/main" val="241689357"/>
                        </a:ext>
                      </a:extLst>
                    </a:gridCol>
                    <a:gridCol w="1580775">
                      <a:extLst>
                        <a:ext uri="{9D8B030D-6E8A-4147-A177-3AD203B41FA5}">
                          <a16:colId xmlns:a16="http://schemas.microsoft.com/office/drawing/2014/main" val="2642848100"/>
                        </a:ext>
                      </a:extLst>
                    </a:gridCol>
                    <a:gridCol w="1820134">
                      <a:extLst>
                        <a:ext uri="{9D8B030D-6E8A-4147-A177-3AD203B41FA5}">
                          <a16:colId xmlns:a16="http://schemas.microsoft.com/office/drawing/2014/main" val="3105437933"/>
                        </a:ext>
                      </a:extLst>
                    </a:gridCol>
                    <a:gridCol w="1494470">
                      <a:extLst>
                        <a:ext uri="{9D8B030D-6E8A-4147-A177-3AD203B41FA5}">
                          <a16:colId xmlns:a16="http://schemas.microsoft.com/office/drawing/2014/main" val="1200719214"/>
                        </a:ext>
                      </a:extLst>
                    </a:gridCol>
                    <a:gridCol w="1427728">
                      <a:extLst>
                        <a:ext uri="{9D8B030D-6E8A-4147-A177-3AD203B41FA5}">
                          <a16:colId xmlns:a16="http://schemas.microsoft.com/office/drawing/2014/main" val="864865031"/>
                        </a:ext>
                      </a:extLst>
                    </a:gridCol>
                    <a:gridCol w="1427728">
                      <a:extLst>
                        <a:ext uri="{9D8B030D-6E8A-4147-A177-3AD203B41FA5}">
                          <a16:colId xmlns:a16="http://schemas.microsoft.com/office/drawing/2014/main" val="347289060"/>
                        </a:ext>
                      </a:extLst>
                    </a:gridCol>
                  </a:tblGrid>
                  <a:tr h="39269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Materials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Sample mass(mg)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Density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Volume fraction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Permittivity(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b="1" i="1" smtClean="0">
                                  <a:latin typeface="Cambria Math" panose="02040503050406030204" pitchFamily="18" charset="0"/>
                                </a:rPr>
                                <m:t>𝝐</m:t>
                              </m:r>
                            </m:oMath>
                          </a14:m>
                          <a:r>
                            <a:rPr lang="en-US" altLang="zh-CN" dirty="0"/>
                            <a:t>)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zh-CN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1" i="1" smtClean="0">
                                        <a:latin typeface="Cambria Math" panose="02040503050406030204" pitchFamily="18" charset="0"/>
                                      </a:rPr>
                                      <m:t>𝝐</m:t>
                                    </m:r>
                                  </m:e>
                                  <m:sub>
                                    <m:r>
                                      <a:rPr lang="en-US" altLang="zh-CN" b="1" i="1" smtClean="0">
                                        <a:latin typeface="Cambria Math" panose="02040503050406030204" pitchFamily="18" charset="0"/>
                                      </a:rPr>
                                      <m:t>𝒆𝒇𝒇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b="1" dirty="0"/>
                            <a:t>-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b="1" i="1" smtClean="0">
                                  <a:latin typeface="Cambria Math" panose="02040503050406030204" pitchFamily="18" charset="0"/>
                                </a:rPr>
                                <m:t>𝜹</m:t>
                              </m:r>
                              <m:acc>
                                <m:accPr>
                                  <m:chr m:val="̅"/>
                                  <m:ctrlPr>
                                    <a:rPr lang="en-US" altLang="zh-CN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b="1" i="1" smtClean="0">
                                      <a:latin typeface="Cambria Math" panose="02040503050406030204" pitchFamily="18" charset="0"/>
                                    </a:rPr>
                                    <m:t>𝒇</m:t>
                                  </m:r>
                                </m:e>
                              </m:acc>
                            </m:oMath>
                          </a14:m>
                          <a:r>
                            <a:rPr lang="en-US" altLang="zh-CN" dirty="0"/>
                            <a:t>(MHz)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81783705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800" dirty="0">
                              <a:latin typeface="+mj-lt"/>
                            </a:rPr>
                            <a:t>Air</a:t>
                          </a:r>
                          <a:endParaRPr lang="zh-CN" altLang="en-US" sz="1800" dirty="0">
                            <a:latin typeface="+mj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0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~ 0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100%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~1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1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1.001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49777075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800" dirty="0">
                              <a:latin typeface="+mj-lt"/>
                            </a:rPr>
                            <a:t>KClO</a:t>
                          </a:r>
                          <a:r>
                            <a:rPr lang="en-US" altLang="zh-CN" sz="1800" baseline="-25000" dirty="0">
                              <a:latin typeface="+mj-lt"/>
                            </a:rPr>
                            <a:t>3</a:t>
                          </a:r>
                          <a:endParaRPr lang="zh-CN" altLang="en-US" sz="1800" dirty="0">
                            <a:latin typeface="+mj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zh-CN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Times New Roman"/>
                              <a:ea typeface="宋体"/>
                              <a:cs typeface="+mn-cs"/>
                            </a:rPr>
                            <a:t>79</a:t>
                          </a:r>
                          <a:endParaRPr kumimoji="0" lang="zh-CN" alt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/>
                            <a:ea typeface="宋体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2.32 g/cm</a:t>
                          </a:r>
                          <a:r>
                            <a:rPr lang="en-US" altLang="zh-CN" baseline="30000" dirty="0"/>
                            <a:t>3</a:t>
                          </a:r>
                          <a:endParaRPr lang="zh-CN" altLang="en-US" baseline="30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38.01%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4.36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solidFill>
                                <a:srgbClr val="FF0000"/>
                              </a:solidFill>
                            </a:rPr>
                            <a:t>2.28</a:t>
                          </a:r>
                          <a:endParaRPr lang="zh-CN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0.852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85138140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800" dirty="0">
                              <a:latin typeface="+mj-lt"/>
                            </a:rPr>
                            <a:t>KNO</a:t>
                          </a:r>
                          <a:r>
                            <a:rPr lang="en-US" altLang="zh-CN" sz="1800" baseline="-25000" dirty="0">
                              <a:latin typeface="+mj-lt"/>
                            </a:rPr>
                            <a:t>3</a:t>
                          </a:r>
                          <a:endParaRPr lang="zh-CN" altLang="en-US" sz="1800" dirty="0">
                            <a:latin typeface="+mj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zh-CN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Times New Roman"/>
                              <a:ea typeface="宋体"/>
                              <a:cs typeface="+mn-cs"/>
                            </a:rPr>
                            <a:t>84</a:t>
                          </a:r>
                          <a:endParaRPr kumimoji="0" lang="zh-CN" alt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/>
                            <a:ea typeface="宋体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2.109 g/cm</a:t>
                          </a:r>
                          <a:r>
                            <a:rPr lang="en-US" altLang="zh-CN" baseline="30000" dirty="0"/>
                            <a:t>3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44.27%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3.91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solidFill>
                                <a:srgbClr val="FF0000"/>
                              </a:solidFill>
                            </a:rPr>
                            <a:t>2.28</a:t>
                          </a:r>
                          <a:endParaRPr lang="zh-CN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0.618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6740054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dirty="0">
                              <a:latin typeface="+mj-lt"/>
                            </a:rPr>
                            <a:t>NaCl</a:t>
                          </a:r>
                          <a:endParaRPr lang="zh-CN" altLang="en-US" sz="1800" dirty="0">
                            <a:latin typeface="+mj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zh-CN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Times New Roman"/>
                              <a:ea typeface="宋体"/>
                              <a:cs typeface="+mn-cs"/>
                            </a:rPr>
                            <a:t>102</a:t>
                          </a:r>
                          <a:endParaRPr kumimoji="0" lang="zh-CN" alt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/>
                            <a:ea typeface="宋体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2.17 g/cm</a:t>
                          </a:r>
                          <a:r>
                            <a:rPr lang="en-US" altLang="zh-CN" baseline="30000" dirty="0"/>
                            <a:t>3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52.03%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4.71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2.95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0.485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27927184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dirty="0">
                              <a:latin typeface="+mj-lt"/>
                            </a:rPr>
                            <a:t>NaNO</a:t>
                          </a:r>
                          <a:r>
                            <a:rPr lang="en-US" altLang="zh-CN" sz="1800" baseline="-25000" dirty="0">
                              <a:latin typeface="+mj-lt"/>
                            </a:rPr>
                            <a:t>3</a:t>
                          </a:r>
                          <a:endParaRPr lang="zh-CN" altLang="en-US" sz="1800" baseline="-25000" dirty="0">
                            <a:latin typeface="+mj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zh-CN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Times New Roman"/>
                              <a:ea typeface="宋体"/>
                              <a:cs typeface="+mn-cs"/>
                            </a:rPr>
                            <a:t>95</a:t>
                          </a:r>
                          <a:endParaRPr kumimoji="0" lang="zh-CN" alt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/>
                            <a:ea typeface="宋体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2.257 g/cm</a:t>
                          </a:r>
                          <a:r>
                            <a:rPr lang="en-US" altLang="zh-CN" baseline="30000" dirty="0"/>
                            <a:t>3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36.59%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4.60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2.69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0.418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03580356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dirty="0">
                              <a:latin typeface="+mj-lt"/>
                            </a:rPr>
                            <a:t>NH</a:t>
                          </a:r>
                          <a:r>
                            <a:rPr lang="en-US" altLang="zh-CN" sz="1800" baseline="-25000" dirty="0">
                              <a:latin typeface="+mj-lt"/>
                            </a:rPr>
                            <a:t>4</a:t>
                          </a:r>
                          <a:r>
                            <a:rPr lang="en-US" altLang="zh-CN" sz="1800" dirty="0">
                              <a:latin typeface="+mj-lt"/>
                            </a:rPr>
                            <a:t>NO</a:t>
                          </a:r>
                          <a:r>
                            <a:rPr lang="en-US" altLang="zh-CN" sz="1800" baseline="-25000" dirty="0">
                              <a:latin typeface="+mj-lt"/>
                            </a:rPr>
                            <a:t>3</a:t>
                          </a:r>
                          <a:endParaRPr lang="zh-CN" altLang="en-US" sz="1800" baseline="-25000" dirty="0">
                            <a:latin typeface="+mj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zh-CN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Times New Roman"/>
                              <a:ea typeface="宋体"/>
                              <a:cs typeface="+mn-cs"/>
                            </a:rPr>
                            <a:t>56</a:t>
                          </a:r>
                          <a:endParaRPr kumimoji="0" lang="zh-CN" alt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/>
                            <a:ea typeface="宋体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1.72 g/cm</a:t>
                          </a:r>
                          <a:r>
                            <a:rPr lang="en-US" altLang="zh-CN" baseline="30000" dirty="0"/>
                            <a:t>3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47.06%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5.37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2.56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0.458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41522417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Icing sugar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zh-CN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Times New Roman"/>
                              <a:ea typeface="宋体"/>
                              <a:cs typeface="+mn-cs"/>
                            </a:rPr>
                            <a:t>49</a:t>
                          </a:r>
                          <a:endParaRPr kumimoji="0" lang="zh-CN" alt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/>
                            <a:ea typeface="宋体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0.65 g/cm</a:t>
                          </a:r>
                          <a:r>
                            <a:rPr lang="en-US" altLang="zh-CN" baseline="30000" dirty="0"/>
                            <a:t>3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84.27%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1.90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1.76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0.820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73350848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800" dirty="0">
                              <a:latin typeface="+mj-lt"/>
                            </a:rPr>
                            <a:t>NH</a:t>
                          </a:r>
                          <a:r>
                            <a:rPr lang="en-US" altLang="zh-CN" sz="1800" baseline="-25000" dirty="0">
                              <a:latin typeface="+mj-lt"/>
                            </a:rPr>
                            <a:t>4</a:t>
                          </a:r>
                          <a:r>
                            <a:rPr lang="en-US" altLang="zh-CN" sz="1800" dirty="0">
                              <a:latin typeface="+mj-lt"/>
                            </a:rPr>
                            <a:t>NO</a:t>
                          </a:r>
                          <a:r>
                            <a:rPr lang="en-US" altLang="zh-CN" sz="1800" baseline="-25000" dirty="0">
                              <a:latin typeface="+mj-lt"/>
                            </a:rPr>
                            <a:t>3 </a:t>
                          </a:r>
                          <a:r>
                            <a:rPr lang="en-US" altLang="zh-CN" sz="1800" dirty="0">
                              <a:latin typeface="+mj-lt"/>
                            </a:rPr>
                            <a:t>&amp; KNO</a:t>
                          </a:r>
                          <a:r>
                            <a:rPr lang="en-US" altLang="zh-CN" sz="1800" baseline="-25000" dirty="0">
                              <a:latin typeface="+mj-lt"/>
                            </a:rPr>
                            <a:t>3</a:t>
                          </a:r>
                          <a:endParaRPr lang="en-US" altLang="zh-CN" sz="1800" dirty="0">
                            <a:latin typeface="+mj-lt"/>
                          </a:endParaRPr>
                        </a:p>
                        <a:p>
                          <a:pPr algn="ctr"/>
                          <a:r>
                            <a:rPr lang="en-US" altLang="zh-CN" sz="1800" dirty="0">
                              <a:latin typeface="+mj-lt"/>
                            </a:rPr>
                            <a:t>Mixture</a:t>
                          </a:r>
                          <a:endParaRPr lang="zh-CN" altLang="en-US" sz="1800" baseline="-25000" dirty="0">
                            <a:latin typeface="+mj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zh-CN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Times New Roman"/>
                              <a:ea typeface="宋体"/>
                              <a:cs typeface="+mn-cs"/>
                            </a:rPr>
                            <a:t>68</a:t>
                          </a:r>
                          <a:endParaRPr kumimoji="0" lang="zh-CN" alt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/>
                            <a:ea typeface="宋体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1.94 g/cm</a:t>
                          </a:r>
                          <a:r>
                            <a:rPr lang="en-US" altLang="zh-CN" baseline="30000" dirty="0"/>
                            <a:t>3</a:t>
                          </a:r>
                          <a:endParaRPr lang="zh-CN" altLang="en-US" baseline="30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38.89%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4.63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2.41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0.472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0267819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表格 3">
                <a:extLst>
                  <a:ext uri="{FF2B5EF4-FFF2-40B4-BE49-F238E27FC236}">
                    <a16:creationId xmlns:a16="http://schemas.microsoft.com/office/drawing/2014/main" id="{AF99BDEC-DA4A-4F6B-966E-FA1B654332C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4802596"/>
                  </p:ext>
                </p:extLst>
              </p:nvPr>
            </p:nvGraphicFramePr>
            <p:xfrm>
              <a:off x="639807" y="2584436"/>
              <a:ext cx="10912386" cy="401401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848735">
                      <a:extLst>
                        <a:ext uri="{9D8B030D-6E8A-4147-A177-3AD203B41FA5}">
                          <a16:colId xmlns:a16="http://schemas.microsoft.com/office/drawing/2014/main" val="3241455045"/>
                        </a:ext>
                      </a:extLst>
                    </a:gridCol>
                    <a:gridCol w="1312816">
                      <a:extLst>
                        <a:ext uri="{9D8B030D-6E8A-4147-A177-3AD203B41FA5}">
                          <a16:colId xmlns:a16="http://schemas.microsoft.com/office/drawing/2014/main" val="241689357"/>
                        </a:ext>
                      </a:extLst>
                    </a:gridCol>
                    <a:gridCol w="1580775">
                      <a:extLst>
                        <a:ext uri="{9D8B030D-6E8A-4147-A177-3AD203B41FA5}">
                          <a16:colId xmlns:a16="http://schemas.microsoft.com/office/drawing/2014/main" val="2642848100"/>
                        </a:ext>
                      </a:extLst>
                    </a:gridCol>
                    <a:gridCol w="1820134">
                      <a:extLst>
                        <a:ext uri="{9D8B030D-6E8A-4147-A177-3AD203B41FA5}">
                          <a16:colId xmlns:a16="http://schemas.microsoft.com/office/drawing/2014/main" val="3105437933"/>
                        </a:ext>
                      </a:extLst>
                    </a:gridCol>
                    <a:gridCol w="1494470">
                      <a:extLst>
                        <a:ext uri="{9D8B030D-6E8A-4147-A177-3AD203B41FA5}">
                          <a16:colId xmlns:a16="http://schemas.microsoft.com/office/drawing/2014/main" val="1200719214"/>
                        </a:ext>
                      </a:extLst>
                    </a:gridCol>
                    <a:gridCol w="1427728">
                      <a:extLst>
                        <a:ext uri="{9D8B030D-6E8A-4147-A177-3AD203B41FA5}">
                          <a16:colId xmlns:a16="http://schemas.microsoft.com/office/drawing/2014/main" val="864865031"/>
                        </a:ext>
                      </a:extLst>
                    </a:gridCol>
                    <a:gridCol w="1427728">
                      <a:extLst>
                        <a:ext uri="{9D8B030D-6E8A-4147-A177-3AD203B41FA5}">
                          <a16:colId xmlns:a16="http://schemas.microsoft.com/office/drawing/2014/main" val="347289060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Materials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Sample mass(mg)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Density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Volume fraction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2"/>
                          <a:stretch>
                            <a:fillRect l="-440408" t="-4762" r="-193061" b="-54285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2"/>
                          <a:stretch>
                            <a:fillRect l="-563404" t="-4762" r="-101277" b="-54285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2"/>
                          <a:stretch>
                            <a:fillRect l="-666239" t="-4762" r="-1709" b="-54285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81783705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800" dirty="0">
                              <a:latin typeface="+mj-lt"/>
                            </a:rPr>
                            <a:t>Air</a:t>
                          </a:r>
                          <a:endParaRPr lang="zh-CN" altLang="en-US" sz="1800" dirty="0">
                            <a:latin typeface="+mj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0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~ 0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100%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~1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1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1.001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49777075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800" dirty="0">
                              <a:latin typeface="+mj-lt"/>
                            </a:rPr>
                            <a:t>KClO</a:t>
                          </a:r>
                          <a:r>
                            <a:rPr lang="en-US" altLang="zh-CN" sz="1800" baseline="-25000" dirty="0">
                              <a:latin typeface="+mj-lt"/>
                            </a:rPr>
                            <a:t>3</a:t>
                          </a:r>
                          <a:endParaRPr lang="zh-CN" altLang="en-US" sz="1800" dirty="0">
                            <a:latin typeface="+mj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zh-CN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Times New Roman"/>
                              <a:ea typeface="宋体"/>
                              <a:cs typeface="+mn-cs"/>
                            </a:rPr>
                            <a:t>79</a:t>
                          </a:r>
                          <a:endParaRPr kumimoji="0" lang="zh-CN" alt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/>
                            <a:ea typeface="宋体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2.32 g/cm</a:t>
                          </a:r>
                          <a:r>
                            <a:rPr lang="en-US" altLang="zh-CN" baseline="30000" dirty="0"/>
                            <a:t>3</a:t>
                          </a:r>
                          <a:endParaRPr lang="zh-CN" altLang="en-US" baseline="30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38.01%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4.36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solidFill>
                                <a:srgbClr val="FF0000"/>
                              </a:solidFill>
                            </a:rPr>
                            <a:t>2.28</a:t>
                          </a:r>
                          <a:endParaRPr lang="zh-CN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0.852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85138140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800" dirty="0">
                              <a:latin typeface="+mj-lt"/>
                            </a:rPr>
                            <a:t>KNO</a:t>
                          </a:r>
                          <a:r>
                            <a:rPr lang="en-US" altLang="zh-CN" sz="1800" baseline="-25000" dirty="0">
                              <a:latin typeface="+mj-lt"/>
                            </a:rPr>
                            <a:t>3</a:t>
                          </a:r>
                          <a:endParaRPr lang="zh-CN" altLang="en-US" sz="1800" dirty="0">
                            <a:latin typeface="+mj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zh-CN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Times New Roman"/>
                              <a:ea typeface="宋体"/>
                              <a:cs typeface="+mn-cs"/>
                            </a:rPr>
                            <a:t>84</a:t>
                          </a:r>
                          <a:endParaRPr kumimoji="0" lang="zh-CN" alt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/>
                            <a:ea typeface="宋体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2.109 g/cm</a:t>
                          </a:r>
                          <a:r>
                            <a:rPr lang="en-US" altLang="zh-CN" baseline="30000" dirty="0"/>
                            <a:t>3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44.27%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3.91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solidFill>
                                <a:srgbClr val="FF0000"/>
                              </a:solidFill>
                            </a:rPr>
                            <a:t>2.28</a:t>
                          </a:r>
                          <a:endParaRPr lang="zh-CN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0.618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6740054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dirty="0">
                              <a:latin typeface="+mj-lt"/>
                            </a:rPr>
                            <a:t>NaCl</a:t>
                          </a:r>
                          <a:endParaRPr lang="zh-CN" altLang="en-US" sz="1800" dirty="0">
                            <a:latin typeface="+mj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zh-CN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Times New Roman"/>
                              <a:ea typeface="宋体"/>
                              <a:cs typeface="+mn-cs"/>
                            </a:rPr>
                            <a:t>102</a:t>
                          </a:r>
                          <a:endParaRPr kumimoji="0" lang="zh-CN" alt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/>
                            <a:ea typeface="宋体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2.17 g/cm</a:t>
                          </a:r>
                          <a:r>
                            <a:rPr lang="en-US" altLang="zh-CN" baseline="30000" dirty="0"/>
                            <a:t>3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52.03%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4.71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2.95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0.485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27927184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dirty="0">
                              <a:latin typeface="+mj-lt"/>
                            </a:rPr>
                            <a:t>NaNO</a:t>
                          </a:r>
                          <a:r>
                            <a:rPr lang="en-US" altLang="zh-CN" sz="1800" baseline="-25000" dirty="0">
                              <a:latin typeface="+mj-lt"/>
                            </a:rPr>
                            <a:t>3</a:t>
                          </a:r>
                          <a:endParaRPr lang="zh-CN" altLang="en-US" sz="1800" baseline="-25000" dirty="0">
                            <a:latin typeface="+mj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zh-CN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Times New Roman"/>
                              <a:ea typeface="宋体"/>
                              <a:cs typeface="+mn-cs"/>
                            </a:rPr>
                            <a:t>95</a:t>
                          </a:r>
                          <a:endParaRPr kumimoji="0" lang="zh-CN" alt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/>
                            <a:ea typeface="宋体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2.257 g/cm</a:t>
                          </a:r>
                          <a:r>
                            <a:rPr lang="en-US" altLang="zh-CN" baseline="30000" dirty="0"/>
                            <a:t>3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36.59%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4.60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2.69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0.418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03580356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dirty="0">
                              <a:latin typeface="+mj-lt"/>
                            </a:rPr>
                            <a:t>NH</a:t>
                          </a:r>
                          <a:r>
                            <a:rPr lang="en-US" altLang="zh-CN" sz="1800" baseline="-25000" dirty="0">
                              <a:latin typeface="+mj-lt"/>
                            </a:rPr>
                            <a:t>4</a:t>
                          </a:r>
                          <a:r>
                            <a:rPr lang="en-US" altLang="zh-CN" sz="1800" dirty="0">
                              <a:latin typeface="+mj-lt"/>
                            </a:rPr>
                            <a:t>NO</a:t>
                          </a:r>
                          <a:r>
                            <a:rPr lang="en-US" altLang="zh-CN" sz="1800" baseline="-25000" dirty="0">
                              <a:latin typeface="+mj-lt"/>
                            </a:rPr>
                            <a:t>3</a:t>
                          </a:r>
                          <a:endParaRPr lang="zh-CN" altLang="en-US" sz="1800" baseline="-25000" dirty="0">
                            <a:latin typeface="+mj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zh-CN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Times New Roman"/>
                              <a:ea typeface="宋体"/>
                              <a:cs typeface="+mn-cs"/>
                            </a:rPr>
                            <a:t>56</a:t>
                          </a:r>
                          <a:endParaRPr kumimoji="0" lang="zh-CN" alt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/>
                            <a:ea typeface="宋体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1.72 g/cm</a:t>
                          </a:r>
                          <a:r>
                            <a:rPr lang="en-US" altLang="zh-CN" baseline="30000" dirty="0"/>
                            <a:t>3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47.06%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5.37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2.56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0.458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41522417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Icing sugar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zh-CN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Times New Roman"/>
                              <a:ea typeface="宋体"/>
                              <a:cs typeface="+mn-cs"/>
                            </a:rPr>
                            <a:t>49</a:t>
                          </a:r>
                          <a:endParaRPr kumimoji="0" lang="zh-CN" alt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/>
                            <a:ea typeface="宋体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0.65 g/cm</a:t>
                          </a:r>
                          <a:r>
                            <a:rPr lang="en-US" altLang="zh-CN" baseline="30000" dirty="0"/>
                            <a:t>3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84.27%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1.90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1.76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0.820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73350848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800" dirty="0">
                              <a:latin typeface="+mj-lt"/>
                            </a:rPr>
                            <a:t>NH</a:t>
                          </a:r>
                          <a:r>
                            <a:rPr lang="en-US" altLang="zh-CN" sz="1800" baseline="-25000" dirty="0">
                              <a:latin typeface="+mj-lt"/>
                            </a:rPr>
                            <a:t>4</a:t>
                          </a:r>
                          <a:r>
                            <a:rPr lang="en-US" altLang="zh-CN" sz="1800" dirty="0">
                              <a:latin typeface="+mj-lt"/>
                            </a:rPr>
                            <a:t>NO</a:t>
                          </a:r>
                          <a:r>
                            <a:rPr lang="en-US" altLang="zh-CN" sz="1800" baseline="-25000" dirty="0">
                              <a:latin typeface="+mj-lt"/>
                            </a:rPr>
                            <a:t>3 </a:t>
                          </a:r>
                          <a:r>
                            <a:rPr lang="en-US" altLang="zh-CN" sz="1800" dirty="0">
                              <a:latin typeface="+mj-lt"/>
                            </a:rPr>
                            <a:t>&amp; KNO</a:t>
                          </a:r>
                          <a:r>
                            <a:rPr lang="en-US" altLang="zh-CN" sz="1800" baseline="-25000" dirty="0">
                              <a:latin typeface="+mj-lt"/>
                            </a:rPr>
                            <a:t>3</a:t>
                          </a:r>
                          <a:endParaRPr lang="en-US" altLang="zh-CN" sz="1800" dirty="0">
                            <a:latin typeface="+mj-lt"/>
                          </a:endParaRPr>
                        </a:p>
                        <a:p>
                          <a:pPr algn="ctr"/>
                          <a:r>
                            <a:rPr lang="en-US" altLang="zh-CN" sz="1800" dirty="0">
                              <a:latin typeface="+mj-lt"/>
                            </a:rPr>
                            <a:t>Mixture</a:t>
                          </a:r>
                          <a:endParaRPr lang="zh-CN" altLang="en-US" sz="1800" baseline="-25000" dirty="0">
                            <a:latin typeface="+mj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altLang="zh-CN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Times New Roman"/>
                              <a:ea typeface="宋体"/>
                              <a:cs typeface="+mn-cs"/>
                            </a:rPr>
                            <a:t>68</a:t>
                          </a:r>
                          <a:endParaRPr kumimoji="0" lang="zh-CN" alt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/>
                            <a:ea typeface="宋体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1.94 g/cm</a:t>
                          </a:r>
                          <a:r>
                            <a:rPr lang="en-US" altLang="zh-CN" baseline="30000" dirty="0"/>
                            <a:t>3</a:t>
                          </a:r>
                          <a:endParaRPr lang="zh-CN" altLang="en-US" baseline="30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38.89%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4.63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2.41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0.472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02678192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A9EDE9F3-0EA0-4EBE-AD7A-367941EAF5BF}"/>
                  </a:ext>
                </a:extLst>
              </p:cNvPr>
              <p:cNvSpPr txBox="1"/>
              <p:nvPr/>
            </p:nvSpPr>
            <p:spPr>
              <a:xfrm>
                <a:off x="1967434" y="665524"/>
                <a:ext cx="3509679" cy="7166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num>
                        <m:den>
                          <m:sSub>
                            <m:sSub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≈</m:t>
                      </m:r>
                      <m:f>
                        <m:f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∭"/>
                              <m:supHide m:val="on"/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sub>
                            <m:sup/>
                            <m:e>
                              <m:r>
                                <m:rPr>
                                  <m:sty m:val="p"/>
                                </m:rPr>
                                <a:rPr lang="en-US" altLang="zh-CN" sz="20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  <m:r>
                                <m:rPr>
                                  <m:lit/>
                                </m:r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sSup>
                                <m:sSupPr>
                                  <m:ctrlP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lit/>
                                    </m:rP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</m:e>
                                <m:sup>
                                  <m: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𝑑𝑣</m:t>
                              </m:r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nary>
                        </m:num>
                        <m:den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∭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  <m:sSup>
                            <m:sSup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𝑑𝑣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altLang="zh-CN" sz="2000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  <m:sSub>
                            <m:sSub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𝑒𝑓𝑓</m:t>
                              </m:r>
                            </m:sub>
                          </m:s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num>
                        <m:den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den>
                      </m:f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A9EDE9F3-0EA0-4EBE-AD7A-367941EAF5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67434" y="665524"/>
                <a:ext cx="3509679" cy="71667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D9FEE416-C469-4CD7-9A25-2173488D15C7}"/>
                  </a:ext>
                </a:extLst>
              </p:cNvPr>
              <p:cNvSpPr txBox="1"/>
              <p:nvPr/>
            </p:nvSpPr>
            <p:spPr>
              <a:xfrm>
                <a:off x="1967434" y="1689968"/>
                <a:ext cx="4128566" cy="6728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altLang="zh-CN" sz="2000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  <m:sSub>
                            <m:sSub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𝑒𝑓𝑓</m:t>
                              </m:r>
                            </m:sub>
                          </m:s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num>
                        <m:den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den>
                      </m:f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𝑠𝑎𝑚𝑝𝑙𝑒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𝑠𝑎𝑚𝑝𝑙𝑒</m:t>
                              </m:r>
                            </m:sub>
                          </m:s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𝑎𝑖𝑟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𝑎𝑖𝑟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𝑎𝑖𝑟</m:t>
                              </m:r>
                            </m:sub>
                          </m:s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𝑠𝑎𝑚𝑝𝑙𝑒</m:t>
                              </m:r>
                            </m:sub>
                          </m:s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𝑎𝑖𝑟</m:t>
                              </m:r>
                            </m:sub>
                          </m:s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D9FEE416-C469-4CD7-9A25-2173488D15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67434" y="1689968"/>
                <a:ext cx="4128566" cy="67281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组合 6">
            <a:extLst>
              <a:ext uri="{FF2B5EF4-FFF2-40B4-BE49-F238E27FC236}">
                <a16:creationId xmlns:a16="http://schemas.microsoft.com/office/drawing/2014/main" id="{92C2D651-50ED-40E3-97AB-BD63144C4E88}"/>
              </a:ext>
            </a:extLst>
          </p:cNvPr>
          <p:cNvGrpSpPr/>
          <p:nvPr/>
        </p:nvGrpSpPr>
        <p:grpSpPr>
          <a:xfrm>
            <a:off x="7291224" y="0"/>
            <a:ext cx="4194767" cy="2520000"/>
            <a:chOff x="7357426" y="0"/>
            <a:chExt cx="4194767" cy="2520000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6DFADC77-E022-4429-8E02-C3666F2DB4A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357426" y="0"/>
              <a:ext cx="4194767" cy="2520000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矩形 5">
                  <a:extLst>
                    <a:ext uri="{FF2B5EF4-FFF2-40B4-BE49-F238E27FC236}">
                      <a16:creationId xmlns:a16="http://schemas.microsoft.com/office/drawing/2014/main" id="{74100E70-E79B-4180-BD8E-449A44764C39}"/>
                    </a:ext>
                  </a:extLst>
                </p:cNvPr>
                <p:cNvSpPr/>
                <p:nvPr/>
              </p:nvSpPr>
              <p:spPr>
                <a:xfrm>
                  <a:off x="8121419" y="136176"/>
                  <a:ext cx="1469185" cy="4247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i="1" smtClean="0"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a:rPr lang="en-US" altLang="zh-CN" sz="200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∝</m:t>
                        </m:r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</a:rPr>
                          <m:t>Δ</m:t>
                        </m:r>
                        <m:sSub>
                          <m:sSub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b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𝑒𝑓𝑓</m:t>
                            </m:r>
                          </m:sub>
                        </m:sSub>
                      </m:oMath>
                    </m:oMathPara>
                  </a14:m>
                  <a:endParaRPr lang="zh-CN" altLang="en-US" sz="2000" dirty="0"/>
                </a:p>
              </p:txBody>
            </p:sp>
          </mc:Choice>
          <mc:Fallback xmlns="">
            <p:sp>
              <p:nvSpPr>
                <p:cNvPr id="6" name="矩形 5">
                  <a:extLst>
                    <a:ext uri="{FF2B5EF4-FFF2-40B4-BE49-F238E27FC236}">
                      <a16:creationId xmlns:a16="http://schemas.microsoft.com/office/drawing/2014/main" id="{74100E70-E79B-4180-BD8E-449A44764C3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121419" y="136176"/>
                  <a:ext cx="1469185" cy="424732"/>
                </a:xfrm>
                <a:prstGeom prst="rect">
                  <a:avLst/>
                </a:prstGeom>
                <a:blipFill>
                  <a:blip r:embed="rId6"/>
                  <a:stretch>
                    <a:fillRect b="-1000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57D6E6A7-7D04-45D6-BB75-000DC3E08B23}"/>
              </a:ext>
            </a:extLst>
          </p:cNvPr>
          <p:cNvSpPr txBox="1"/>
          <p:nvPr/>
        </p:nvSpPr>
        <p:spPr>
          <a:xfrm>
            <a:off x="1046477" y="74888"/>
            <a:ext cx="3365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Using Cavity perturbation theory: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3023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AE73A9BC-C45B-438E-AE45-BBCD7A9A9F88}"/>
              </a:ext>
            </a:extLst>
          </p:cNvPr>
          <p:cNvGrpSpPr/>
          <p:nvPr/>
        </p:nvGrpSpPr>
        <p:grpSpPr>
          <a:xfrm>
            <a:off x="4179997" y="0"/>
            <a:ext cx="7121197" cy="3692911"/>
            <a:chOff x="210149" y="463385"/>
            <a:chExt cx="7121197" cy="3692911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05312C4A-81C6-4DC4-9EA6-67785BAB13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618" t="29362" r="29825" b="33893"/>
            <a:stretch/>
          </p:blipFill>
          <p:spPr>
            <a:xfrm>
              <a:off x="215517" y="889320"/>
              <a:ext cx="1395225" cy="1440000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AE4C7E71-512B-4AFD-9472-A117E20CFA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64" t="31843" r="33581" b="33121"/>
            <a:stretch/>
          </p:blipFill>
          <p:spPr>
            <a:xfrm>
              <a:off x="5994606" y="2716296"/>
              <a:ext cx="1336740" cy="1440000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4AC6A912-DF1C-40DF-823D-F523B8D163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358" t="31035" r="33376" b="36387"/>
            <a:stretch/>
          </p:blipFill>
          <p:spPr>
            <a:xfrm>
              <a:off x="4518426" y="2716296"/>
              <a:ext cx="1493876" cy="1440000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84D9687F-76F6-4560-BCBA-3C0B06A707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013" t="30486" r="30142" b="31301"/>
            <a:stretch/>
          </p:blipFill>
          <p:spPr>
            <a:xfrm>
              <a:off x="3122021" y="2716296"/>
              <a:ext cx="1414101" cy="1440000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4265E3C7-40B2-439C-BB7B-CF567A2AD4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513" t="31100" r="31383" b="31100"/>
            <a:stretch/>
          </p:blipFill>
          <p:spPr>
            <a:xfrm>
              <a:off x="5886109" y="889320"/>
              <a:ext cx="1445237" cy="1440000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2B3489E6-474B-4D58-B140-3EBF93DB72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308" t="30898" r="30254" b="32126"/>
            <a:stretch/>
          </p:blipFill>
          <p:spPr>
            <a:xfrm>
              <a:off x="210149" y="2716296"/>
              <a:ext cx="1514944" cy="1440000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4B0AE6D8-2FA0-4960-801A-ABA6F25C47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949" t="31801" r="30949" b="31801"/>
            <a:stretch/>
          </p:blipFill>
          <p:spPr>
            <a:xfrm>
              <a:off x="3043254" y="889320"/>
              <a:ext cx="1479217" cy="1440000"/>
            </a:xfrm>
            <a:prstGeom prst="rect">
              <a:avLst/>
            </a:prstGeom>
          </p:spPr>
        </p:pic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61EAD315-B3D6-400A-A77C-6E873E4ADC88}"/>
                </a:ext>
              </a:extLst>
            </p:cNvPr>
            <p:cNvSpPr txBox="1"/>
            <p:nvPr/>
          </p:nvSpPr>
          <p:spPr>
            <a:xfrm>
              <a:off x="6333375" y="2376762"/>
              <a:ext cx="4924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0%</a:t>
              </a:r>
              <a:endParaRPr lang="zh-CN" altLang="en-US" dirty="0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BC53398E-78D9-40D2-8E7C-CCCA8392C78F}"/>
                </a:ext>
              </a:extLst>
            </p:cNvPr>
            <p:cNvSpPr txBox="1"/>
            <p:nvPr/>
          </p:nvSpPr>
          <p:spPr>
            <a:xfrm>
              <a:off x="666909" y="463385"/>
              <a:ext cx="7232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100%</a:t>
              </a:r>
              <a:endParaRPr lang="zh-CN" altLang="en-US" dirty="0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EDDB6003-C425-4357-963F-D447C2CE4F9E}"/>
                </a:ext>
              </a:extLst>
            </p:cNvPr>
            <p:cNvSpPr txBox="1"/>
            <p:nvPr/>
          </p:nvSpPr>
          <p:spPr>
            <a:xfrm>
              <a:off x="2025817" y="463385"/>
              <a:ext cx="6078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90%</a:t>
              </a:r>
              <a:endParaRPr lang="zh-CN" altLang="en-US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663012BC-9052-4399-A8D2-927C415A25A4}"/>
                </a:ext>
              </a:extLst>
            </p:cNvPr>
            <p:cNvSpPr txBox="1"/>
            <p:nvPr/>
          </p:nvSpPr>
          <p:spPr>
            <a:xfrm>
              <a:off x="4876555" y="2376762"/>
              <a:ext cx="6078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20%</a:t>
              </a:r>
              <a:endParaRPr lang="zh-CN" altLang="en-US" dirty="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93D7FB33-7850-4ABB-9538-79F6A16346D9}"/>
                </a:ext>
              </a:extLst>
            </p:cNvPr>
            <p:cNvSpPr txBox="1"/>
            <p:nvPr/>
          </p:nvSpPr>
          <p:spPr>
            <a:xfrm>
              <a:off x="3419735" y="2376762"/>
              <a:ext cx="6078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30%</a:t>
              </a:r>
              <a:endParaRPr lang="zh-CN" altLang="en-US" dirty="0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3386921B-AD3B-4077-945A-04CA747C05E9}"/>
                </a:ext>
              </a:extLst>
            </p:cNvPr>
            <p:cNvSpPr txBox="1"/>
            <p:nvPr/>
          </p:nvSpPr>
          <p:spPr>
            <a:xfrm>
              <a:off x="3500141" y="463385"/>
              <a:ext cx="6078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80%</a:t>
              </a:r>
              <a:endParaRPr lang="zh-CN" altLang="en-US" dirty="0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85EB930-82B1-4B88-B742-89D60858936B}"/>
                </a:ext>
              </a:extLst>
            </p:cNvPr>
            <p:cNvSpPr txBox="1"/>
            <p:nvPr/>
          </p:nvSpPr>
          <p:spPr>
            <a:xfrm>
              <a:off x="4974465" y="463385"/>
              <a:ext cx="6078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70%</a:t>
              </a:r>
              <a:endParaRPr lang="zh-CN" altLang="en-US" dirty="0"/>
            </a:p>
          </p:txBody>
        </p:sp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BF120964-3773-4E6B-A250-1C75BCD5E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07397" y="2716296"/>
              <a:ext cx="1432320" cy="1440000"/>
            </a:xfrm>
            <a:prstGeom prst="rect">
              <a:avLst/>
            </a:prstGeom>
          </p:spPr>
        </p:pic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8FDAA646-53A0-4583-8CBD-A04BF511DD34}"/>
                </a:ext>
              </a:extLst>
            </p:cNvPr>
            <p:cNvSpPr txBox="1"/>
            <p:nvPr/>
          </p:nvSpPr>
          <p:spPr>
            <a:xfrm>
              <a:off x="6448791" y="463385"/>
              <a:ext cx="6078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60%</a:t>
              </a:r>
              <a:endParaRPr lang="zh-CN" altLang="en-US" dirty="0"/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6341D6A5-6F8D-4D2B-9A7D-977A09B1AE60}"/>
                </a:ext>
              </a:extLst>
            </p:cNvPr>
            <p:cNvSpPr txBox="1"/>
            <p:nvPr/>
          </p:nvSpPr>
          <p:spPr>
            <a:xfrm>
              <a:off x="506095" y="2376762"/>
              <a:ext cx="6078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50%</a:t>
              </a:r>
              <a:endParaRPr lang="zh-CN" altLang="en-US" dirty="0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63A752C2-9473-46FE-82B8-2816580B023C}"/>
                </a:ext>
              </a:extLst>
            </p:cNvPr>
            <p:cNvSpPr txBox="1"/>
            <p:nvPr/>
          </p:nvSpPr>
          <p:spPr>
            <a:xfrm>
              <a:off x="1962915" y="2376762"/>
              <a:ext cx="6078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40%</a:t>
              </a:r>
              <a:endParaRPr lang="zh-CN" altLang="en-US" dirty="0"/>
            </a:p>
          </p:txBody>
        </p:sp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F2EF09FB-1653-43B3-A74B-412D15B392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07268" y="889320"/>
              <a:ext cx="1394043" cy="1440000"/>
            </a:xfrm>
            <a:prstGeom prst="rect">
              <a:avLst/>
            </a:prstGeom>
          </p:spPr>
        </p:pic>
        <p:pic>
          <p:nvPicPr>
            <p:cNvPr id="31" name="图片 30">
              <a:extLst>
                <a:ext uri="{FF2B5EF4-FFF2-40B4-BE49-F238E27FC236}">
                  <a16:creationId xmlns:a16="http://schemas.microsoft.com/office/drawing/2014/main" id="{303571D2-4804-4BCE-817F-EAB17A380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5539" y="889320"/>
              <a:ext cx="1462918" cy="1440000"/>
            </a:xfrm>
            <a:prstGeom prst="rect">
              <a:avLst/>
            </a:prstGeom>
          </p:spPr>
        </p:pic>
      </p:grpSp>
      <p:sp>
        <p:nvSpPr>
          <p:cNvPr id="33" name="文本框 32">
            <a:extLst>
              <a:ext uri="{FF2B5EF4-FFF2-40B4-BE49-F238E27FC236}">
                <a16:creationId xmlns:a16="http://schemas.microsoft.com/office/drawing/2014/main" id="{6E2A1698-EE9C-426D-8A5E-43D2BEC488B5}"/>
              </a:ext>
            </a:extLst>
          </p:cNvPr>
          <p:cNvSpPr txBox="1"/>
          <p:nvPr/>
        </p:nvSpPr>
        <p:spPr>
          <a:xfrm>
            <a:off x="-44453" y="66461"/>
            <a:ext cx="47305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Mixture of icing sugar and NaCl</a:t>
            </a:r>
            <a:endParaRPr lang="zh-CN" altLang="en-US" sz="2400" dirty="0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5305850A-85FD-4E85-B215-DA06D17ECC5B}"/>
              </a:ext>
            </a:extLst>
          </p:cNvPr>
          <p:cNvSpPr txBox="1"/>
          <p:nvPr/>
        </p:nvSpPr>
        <p:spPr>
          <a:xfrm>
            <a:off x="1452448" y="741255"/>
            <a:ext cx="2600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In volume fraction</a:t>
            </a:r>
            <a:endParaRPr lang="zh-CN" altLang="en-US" dirty="0"/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F83B7355-B6D6-4164-BAD0-33786DE58E0A}"/>
              </a:ext>
            </a:extLst>
          </p:cNvPr>
          <p:cNvGrpSpPr/>
          <p:nvPr/>
        </p:nvGrpSpPr>
        <p:grpSpPr>
          <a:xfrm>
            <a:off x="3702373" y="3692911"/>
            <a:ext cx="7680271" cy="3297775"/>
            <a:chOff x="4517288" y="3692911"/>
            <a:chExt cx="7680271" cy="3297775"/>
          </a:xfrm>
        </p:grpSpPr>
        <p:pic>
          <p:nvPicPr>
            <p:cNvPr id="46" name="图片 45">
              <a:extLst>
                <a:ext uri="{FF2B5EF4-FFF2-40B4-BE49-F238E27FC236}">
                  <a16:creationId xmlns:a16="http://schemas.microsoft.com/office/drawing/2014/main" id="{77A8FC3B-FED4-4C98-90A5-B8F5FB8F81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r="23275"/>
            <a:stretch/>
          </p:blipFill>
          <p:spPr>
            <a:xfrm>
              <a:off x="10358137" y="3692911"/>
              <a:ext cx="1839422" cy="1800000"/>
            </a:xfrm>
            <a:prstGeom prst="rect">
              <a:avLst/>
            </a:prstGeom>
          </p:spPr>
        </p:pic>
        <p:pic>
          <p:nvPicPr>
            <p:cNvPr id="48" name="图片 47">
              <a:extLst>
                <a:ext uri="{FF2B5EF4-FFF2-40B4-BE49-F238E27FC236}">
                  <a16:creationId xmlns:a16="http://schemas.microsoft.com/office/drawing/2014/main" id="{97847CB7-A138-40AB-BA5E-2DABF66268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r="23037"/>
            <a:stretch/>
          </p:blipFill>
          <p:spPr>
            <a:xfrm>
              <a:off x="7442243" y="3692911"/>
              <a:ext cx="1845125" cy="1800000"/>
            </a:xfrm>
            <a:prstGeom prst="rect">
              <a:avLst/>
            </a:prstGeom>
          </p:spPr>
        </p:pic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520E1D43-0942-4E8F-9897-AC72DAAC23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r="23078"/>
            <a:stretch/>
          </p:blipFill>
          <p:spPr>
            <a:xfrm>
              <a:off x="8900688" y="3692911"/>
              <a:ext cx="1844130" cy="1800000"/>
            </a:xfrm>
            <a:prstGeom prst="rect">
              <a:avLst/>
            </a:prstGeom>
          </p:spPr>
        </p:pic>
        <p:pic>
          <p:nvPicPr>
            <p:cNvPr id="47" name="图片 46">
              <a:extLst>
                <a:ext uri="{FF2B5EF4-FFF2-40B4-BE49-F238E27FC236}">
                  <a16:creationId xmlns:a16="http://schemas.microsoft.com/office/drawing/2014/main" id="{0520177E-0EED-403C-BEC5-61E2E1B933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/>
            <a:srcRect r="22402"/>
            <a:stretch/>
          </p:blipFill>
          <p:spPr>
            <a:xfrm>
              <a:off x="5968575" y="3692911"/>
              <a:ext cx="1860348" cy="1800000"/>
            </a:xfrm>
            <a:prstGeom prst="rect">
              <a:avLst/>
            </a:prstGeom>
          </p:spPr>
        </p:pic>
        <p:pic>
          <p:nvPicPr>
            <p:cNvPr id="37" name="图片 36">
              <a:extLst>
                <a:ext uri="{FF2B5EF4-FFF2-40B4-BE49-F238E27FC236}">
                  <a16:creationId xmlns:a16="http://schemas.microsoft.com/office/drawing/2014/main" id="{793CA348-C1C8-4F8E-AB93-18C925D7AD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/>
            <a:srcRect r="23335"/>
            <a:stretch/>
          </p:blipFill>
          <p:spPr>
            <a:xfrm>
              <a:off x="4517288" y="3692911"/>
              <a:ext cx="1837967" cy="1800000"/>
            </a:xfrm>
            <a:prstGeom prst="rect">
              <a:avLst/>
            </a:prstGeom>
          </p:spPr>
        </p:pic>
        <p:pic>
          <p:nvPicPr>
            <p:cNvPr id="39" name="图片 38">
              <a:extLst>
                <a:ext uri="{FF2B5EF4-FFF2-40B4-BE49-F238E27FC236}">
                  <a16:creationId xmlns:a16="http://schemas.microsoft.com/office/drawing/2014/main" id="{1820B37F-EEB0-42C7-B8BA-8A1B65DC1F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/>
            <a:srcRect r="23335"/>
            <a:stretch/>
          </p:blipFill>
          <p:spPr>
            <a:xfrm>
              <a:off x="10358137" y="5190686"/>
              <a:ext cx="1837967" cy="1800000"/>
            </a:xfrm>
            <a:prstGeom prst="rect">
              <a:avLst/>
            </a:prstGeom>
          </p:spPr>
        </p:pic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id="{620439B8-0A3A-43FA-A89B-672B2562D1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r="23358"/>
            <a:stretch/>
          </p:blipFill>
          <p:spPr>
            <a:xfrm>
              <a:off x="8899047" y="5190686"/>
              <a:ext cx="1837425" cy="1800000"/>
            </a:xfrm>
            <a:prstGeom prst="rect">
              <a:avLst/>
            </a:prstGeom>
          </p:spPr>
        </p:pic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F38D1647-3943-46C4-940F-F08E2E322E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/>
            <a:srcRect r="23335"/>
            <a:stretch/>
          </p:blipFill>
          <p:spPr>
            <a:xfrm>
              <a:off x="7439415" y="5190686"/>
              <a:ext cx="1837967" cy="1800000"/>
            </a:xfrm>
            <a:prstGeom prst="rect">
              <a:avLst/>
            </a:prstGeom>
          </p:spPr>
        </p:pic>
        <p:pic>
          <p:nvPicPr>
            <p:cNvPr id="49" name="图片 48">
              <a:extLst>
                <a:ext uri="{FF2B5EF4-FFF2-40B4-BE49-F238E27FC236}">
                  <a16:creationId xmlns:a16="http://schemas.microsoft.com/office/drawing/2014/main" id="{3BB90DF0-E517-4EEA-BDDA-923AF14FDC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1"/>
            <a:srcRect r="23662"/>
            <a:stretch/>
          </p:blipFill>
          <p:spPr>
            <a:xfrm>
              <a:off x="5987609" y="5190686"/>
              <a:ext cx="1830141" cy="1800000"/>
            </a:xfrm>
            <a:prstGeom prst="rect">
              <a:avLst/>
            </a:prstGeom>
          </p:spPr>
        </p:pic>
        <p:pic>
          <p:nvPicPr>
            <p:cNvPr id="41" name="图片 40">
              <a:extLst>
                <a:ext uri="{FF2B5EF4-FFF2-40B4-BE49-F238E27FC236}">
                  <a16:creationId xmlns:a16="http://schemas.microsoft.com/office/drawing/2014/main" id="{E7D91F52-4B89-47C0-8A9B-9AFEFF78B7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2"/>
            <a:srcRect r="23123"/>
            <a:stretch/>
          </p:blipFill>
          <p:spPr>
            <a:xfrm>
              <a:off x="4522898" y="5190686"/>
              <a:ext cx="1843046" cy="1800000"/>
            </a:xfrm>
            <a:prstGeom prst="rect">
              <a:avLst/>
            </a:prstGeom>
          </p:spPr>
        </p:pic>
      </p:grpSp>
      <p:pic>
        <p:nvPicPr>
          <p:cNvPr id="54" name="图片 53">
            <a:extLst>
              <a:ext uri="{FF2B5EF4-FFF2-40B4-BE49-F238E27FC236}">
                <a16:creationId xmlns:a16="http://schemas.microsoft.com/office/drawing/2014/main" id="{9D8AB6FC-B47A-44F0-BA0B-9F2081E4708F}"/>
              </a:ext>
            </a:extLst>
          </p:cNvPr>
          <p:cNvPicPr>
            <a:picLocks noChangeAspect="1"/>
          </p:cNvPicPr>
          <p:nvPr/>
        </p:nvPicPr>
        <p:blipFill rotWithShape="1">
          <a:blip r:embed="rId23"/>
          <a:srcRect l="75815" r="10283" b="9707"/>
          <a:stretch/>
        </p:blipFill>
        <p:spPr>
          <a:xfrm>
            <a:off x="11380040" y="3587582"/>
            <a:ext cx="672529" cy="3276035"/>
          </a:xfrm>
          <a:prstGeom prst="rect">
            <a:avLst/>
          </a:prstGeom>
        </p:spPr>
      </p:pic>
      <p:sp>
        <p:nvSpPr>
          <p:cNvPr id="55" name="文本框 54">
            <a:extLst>
              <a:ext uri="{FF2B5EF4-FFF2-40B4-BE49-F238E27FC236}">
                <a16:creationId xmlns:a16="http://schemas.microsoft.com/office/drawing/2014/main" id="{613A7938-35D1-4A4C-8D12-366CEE02F047}"/>
              </a:ext>
            </a:extLst>
          </p:cNvPr>
          <p:cNvSpPr txBox="1"/>
          <p:nvPr/>
        </p:nvSpPr>
        <p:spPr>
          <a:xfrm>
            <a:off x="1405524" y="1913377"/>
            <a:ext cx="245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Optical image</a:t>
            </a:r>
            <a:endParaRPr lang="zh-CN" altLang="en-US" sz="2400" dirty="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6C16BD39-547F-4688-A2F1-82F0DD7F59D6}"/>
              </a:ext>
            </a:extLst>
          </p:cNvPr>
          <p:cNvSpPr txBox="1"/>
          <p:nvPr/>
        </p:nvSpPr>
        <p:spPr>
          <a:xfrm>
            <a:off x="1269157" y="4994766"/>
            <a:ext cx="245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Microwave image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98261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表格 5">
                <a:extLst>
                  <a:ext uri="{FF2B5EF4-FFF2-40B4-BE49-F238E27FC236}">
                    <a16:creationId xmlns:a16="http://schemas.microsoft.com/office/drawing/2014/main" id="{FB3281E9-84E0-4FBF-884C-CF74E765275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01529040"/>
                  </p:ext>
                </p:extLst>
              </p:nvPr>
            </p:nvGraphicFramePr>
            <p:xfrm>
              <a:off x="840993" y="1186690"/>
              <a:ext cx="5553632" cy="44846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774709">
                      <a:extLst>
                        <a:ext uri="{9D8B030D-6E8A-4147-A177-3AD203B41FA5}">
                          <a16:colId xmlns:a16="http://schemas.microsoft.com/office/drawing/2014/main" val="3241455045"/>
                        </a:ext>
                      </a:extLst>
                    </a:gridCol>
                    <a:gridCol w="1143369">
                      <a:extLst>
                        <a:ext uri="{9D8B030D-6E8A-4147-A177-3AD203B41FA5}">
                          <a16:colId xmlns:a16="http://schemas.microsoft.com/office/drawing/2014/main" val="3898755022"/>
                        </a:ext>
                      </a:extLst>
                    </a:gridCol>
                    <a:gridCol w="1317777">
                      <a:extLst>
                        <a:ext uri="{9D8B030D-6E8A-4147-A177-3AD203B41FA5}">
                          <a16:colId xmlns:a16="http://schemas.microsoft.com/office/drawing/2014/main" val="864865031"/>
                        </a:ext>
                      </a:extLst>
                    </a:gridCol>
                    <a:gridCol w="1317777">
                      <a:extLst>
                        <a:ext uri="{9D8B030D-6E8A-4147-A177-3AD203B41FA5}">
                          <a16:colId xmlns:a16="http://schemas.microsoft.com/office/drawing/2014/main" val="347289060"/>
                        </a:ext>
                      </a:extLst>
                    </a:gridCol>
                  </a:tblGrid>
                  <a:tr h="39269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Sugar Volume fraction(%)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Sample mass(mg)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zh-CN" sz="16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b="1" i="1" smtClean="0">
                                        <a:latin typeface="Cambria Math" panose="02040503050406030204" pitchFamily="18" charset="0"/>
                                      </a:rPr>
                                      <m:t>𝝐</m:t>
                                    </m:r>
                                  </m:e>
                                  <m:sub>
                                    <m:r>
                                      <a:rPr lang="en-US" altLang="zh-CN" sz="1600" b="1" i="1" smtClean="0">
                                        <a:latin typeface="Cambria Math" panose="02040503050406030204" pitchFamily="18" charset="0"/>
                                      </a:rPr>
                                      <m:t>𝒆𝒇𝒇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1" dirty="0"/>
                            <a:t>-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1600" b="1" i="1" smtClean="0">
                                  <a:latin typeface="Cambria Math" panose="02040503050406030204" pitchFamily="18" charset="0"/>
                                </a:rPr>
                                <m:t>𝜹</m:t>
                              </m:r>
                              <m:acc>
                                <m:accPr>
                                  <m:chr m:val="̅"/>
                                  <m:ctrlPr>
                                    <a:rPr lang="en-US" altLang="zh-CN" sz="16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1600" b="1" i="1" smtClean="0">
                                      <a:latin typeface="Cambria Math" panose="02040503050406030204" pitchFamily="18" charset="0"/>
                                    </a:rPr>
                                    <m:t>𝒇</m:t>
                                  </m:r>
                                </m:e>
                              </m:acc>
                            </m:oMath>
                          </a14:m>
                          <a:r>
                            <a:rPr lang="en-US" altLang="zh-CN" sz="1600" dirty="0"/>
                            <a:t>(MHz)</a:t>
                          </a:r>
                          <a:endParaRPr lang="zh-CN" alt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81783705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>
                              <a:latin typeface="+mj-lt"/>
                            </a:rPr>
                            <a:t>0</a:t>
                          </a:r>
                          <a:endParaRPr lang="zh-CN" altLang="en-US" sz="1600" dirty="0">
                            <a:latin typeface="+mj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101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2.93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0.450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49777075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>
                              <a:latin typeface="+mj-lt"/>
                            </a:rPr>
                            <a:t>20</a:t>
                          </a:r>
                          <a:endParaRPr lang="zh-CN" altLang="en-US" sz="1600" dirty="0">
                            <a:latin typeface="+mj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83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2.57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0.475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85138140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>
                              <a:latin typeface="+mj-lt"/>
                            </a:rPr>
                            <a:t>30</a:t>
                          </a:r>
                          <a:endParaRPr lang="zh-CN" altLang="en-US" sz="1600" dirty="0">
                            <a:latin typeface="+mj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/>
                            <a:t>78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2.46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0.763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6740054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>
                              <a:latin typeface="+mj-lt"/>
                            </a:rPr>
                            <a:t>40</a:t>
                          </a:r>
                          <a:endParaRPr lang="zh-CN" altLang="en-US" sz="1600" dirty="0">
                            <a:latin typeface="+mj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/>
                            <a:t>87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2.61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0.393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27927184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50</a:t>
                          </a:r>
                          <a:endParaRPr lang="zh-CN" altLang="en-US" sz="1600" kern="1200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73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2.33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0.560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03580356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60</a:t>
                          </a:r>
                          <a:endParaRPr lang="zh-CN" altLang="en-US" sz="1600" kern="1200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66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2.19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0.567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41522417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70</a:t>
                          </a:r>
                          <a:endParaRPr lang="zh-CN" altLang="en-US" sz="1600" kern="1200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63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2.11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0.616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73350848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80</a:t>
                          </a:r>
                          <a:endParaRPr lang="zh-CN" altLang="en-US" sz="1600" kern="1200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/>
                            <a:t>62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2.06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0.659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02678192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90</a:t>
                          </a:r>
                          <a:endParaRPr lang="zh-CN" altLang="en-US" sz="1600" kern="1200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/>
                            <a:t>62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2.02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0.794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90434505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100</a:t>
                          </a:r>
                          <a:endParaRPr lang="zh-CN" altLang="en-US" sz="1600" kern="1200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/>
                            <a:t>49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1.76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0.364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8991072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表格 5">
                <a:extLst>
                  <a:ext uri="{FF2B5EF4-FFF2-40B4-BE49-F238E27FC236}">
                    <a16:creationId xmlns:a16="http://schemas.microsoft.com/office/drawing/2014/main" id="{FB3281E9-84E0-4FBF-884C-CF74E765275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01529040"/>
                  </p:ext>
                </p:extLst>
              </p:nvPr>
            </p:nvGraphicFramePr>
            <p:xfrm>
              <a:off x="840993" y="1186690"/>
              <a:ext cx="5553632" cy="44846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774709">
                      <a:extLst>
                        <a:ext uri="{9D8B030D-6E8A-4147-A177-3AD203B41FA5}">
                          <a16:colId xmlns:a16="http://schemas.microsoft.com/office/drawing/2014/main" val="3241455045"/>
                        </a:ext>
                      </a:extLst>
                    </a:gridCol>
                    <a:gridCol w="1143369">
                      <a:extLst>
                        <a:ext uri="{9D8B030D-6E8A-4147-A177-3AD203B41FA5}">
                          <a16:colId xmlns:a16="http://schemas.microsoft.com/office/drawing/2014/main" val="3898755022"/>
                        </a:ext>
                      </a:extLst>
                    </a:gridCol>
                    <a:gridCol w="1317777">
                      <a:extLst>
                        <a:ext uri="{9D8B030D-6E8A-4147-A177-3AD203B41FA5}">
                          <a16:colId xmlns:a16="http://schemas.microsoft.com/office/drawing/2014/main" val="864865031"/>
                        </a:ext>
                      </a:extLst>
                    </a:gridCol>
                    <a:gridCol w="1317777">
                      <a:extLst>
                        <a:ext uri="{9D8B030D-6E8A-4147-A177-3AD203B41FA5}">
                          <a16:colId xmlns:a16="http://schemas.microsoft.com/office/drawing/2014/main" val="347289060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Sugar Volume fraction(%)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Sample mass(mg)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2"/>
                          <a:stretch>
                            <a:fillRect l="-221198" t="-2105" r="-101843" b="-67894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2"/>
                          <a:stretch>
                            <a:fillRect l="-322685" t="-2105" r="-2315" b="-67894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81783705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>
                              <a:latin typeface="+mj-lt"/>
                            </a:rPr>
                            <a:t>0</a:t>
                          </a:r>
                          <a:endParaRPr lang="zh-CN" altLang="en-US" sz="1600" dirty="0">
                            <a:latin typeface="+mj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101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2.93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0.450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49777075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>
                              <a:latin typeface="+mj-lt"/>
                            </a:rPr>
                            <a:t>20</a:t>
                          </a:r>
                          <a:endParaRPr lang="zh-CN" altLang="en-US" sz="1600" dirty="0">
                            <a:latin typeface="+mj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83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2.57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0.475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85138140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>
                              <a:latin typeface="+mj-lt"/>
                            </a:rPr>
                            <a:t>30</a:t>
                          </a:r>
                          <a:endParaRPr lang="zh-CN" altLang="en-US" sz="1600" dirty="0">
                            <a:latin typeface="+mj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/>
                            <a:t>78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2.46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0.763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6740054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>
                              <a:latin typeface="+mj-lt"/>
                            </a:rPr>
                            <a:t>40</a:t>
                          </a:r>
                          <a:endParaRPr lang="zh-CN" altLang="en-US" sz="1600" dirty="0">
                            <a:latin typeface="+mj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/>
                            <a:t>87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2.61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0.393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27927184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50</a:t>
                          </a:r>
                          <a:endParaRPr lang="zh-CN" altLang="en-US" sz="1600" kern="1200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73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2.33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0.560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03580356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60</a:t>
                          </a:r>
                          <a:endParaRPr lang="zh-CN" altLang="en-US" sz="1600" kern="1200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66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2.19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0.567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41522417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70</a:t>
                          </a:r>
                          <a:endParaRPr lang="zh-CN" altLang="en-US" sz="1600" kern="1200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63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2.11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0.616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73350848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80</a:t>
                          </a:r>
                          <a:endParaRPr lang="zh-CN" altLang="en-US" sz="1600" kern="1200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/>
                            <a:t>62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2.06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0.659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02678192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90</a:t>
                          </a:r>
                          <a:endParaRPr lang="zh-CN" altLang="en-US" sz="1600" kern="1200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/>
                            <a:t>62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2.02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0.794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90434505"/>
                      </a:ext>
                    </a:extLst>
                  </a:tr>
                  <a:tr h="39055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100</a:t>
                          </a:r>
                          <a:endParaRPr lang="zh-CN" altLang="en-US" sz="1600" kern="1200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/>
                            <a:t>49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1.76</a:t>
                          </a:r>
                          <a:endParaRPr lang="zh-CN" alt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0.364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89910727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0" name="图片 9">
            <a:extLst>
              <a:ext uri="{FF2B5EF4-FFF2-40B4-BE49-F238E27FC236}">
                <a16:creationId xmlns:a16="http://schemas.microsoft.com/office/drawing/2014/main" id="{65F3805E-7C55-44D0-BBD3-B7AC4A814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9030" y="729000"/>
            <a:ext cx="4494393" cy="2700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B38E112-4E81-4CB5-8592-6E298CB1CD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7889" y="3908386"/>
            <a:ext cx="4596673" cy="2778943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2D0061F6-B888-4994-BD80-FD67826E4913}"/>
              </a:ext>
            </a:extLst>
          </p:cNvPr>
          <p:cNvSpPr txBox="1"/>
          <p:nvPr/>
        </p:nvSpPr>
        <p:spPr>
          <a:xfrm>
            <a:off x="953311" y="447472"/>
            <a:ext cx="1845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Mixture summary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EA734F0-643A-4492-B75B-11491A63BED8}"/>
              </a:ext>
            </a:extLst>
          </p:cNvPr>
          <p:cNvSpPr txBox="1"/>
          <p:nvPr/>
        </p:nvSpPr>
        <p:spPr>
          <a:xfrm>
            <a:off x="7231607" y="447472"/>
            <a:ext cx="3989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Prediction of effective dielectric constant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CFC186E6-9283-4691-B100-C3BEE5D7199C}"/>
                  </a:ext>
                </a:extLst>
              </p:cNvPr>
              <p:cNvSpPr txBox="1"/>
              <p:nvPr/>
            </p:nvSpPr>
            <p:spPr>
              <a:xfrm>
                <a:off x="7320286" y="3611948"/>
                <a:ext cx="3811877" cy="3915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/>
                  <a:t>Measured data plot as function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𝑒𝑓𝑓</m:t>
                        </m:r>
                      </m:sub>
                    </m:sSub>
                  </m:oMath>
                </a14:m>
                <a:r>
                  <a:rPr lang="en-US" altLang="zh-CN" dirty="0"/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CFC186E6-9283-4691-B100-C3BEE5D719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0286" y="3611948"/>
                <a:ext cx="3811877" cy="391582"/>
              </a:xfrm>
              <a:prstGeom prst="rect">
                <a:avLst/>
              </a:prstGeom>
              <a:blipFill>
                <a:blip r:embed="rId5"/>
                <a:stretch>
                  <a:fillRect l="-1440" t="-9375" b="-187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8916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F9965D56-1658-494E-BFB7-5160993BF19E}"/>
              </a:ext>
            </a:extLst>
          </p:cNvPr>
          <p:cNvGrpSpPr/>
          <p:nvPr/>
        </p:nvGrpSpPr>
        <p:grpSpPr>
          <a:xfrm>
            <a:off x="1436309" y="4530739"/>
            <a:ext cx="8651368" cy="2327261"/>
            <a:chOff x="334866" y="4429824"/>
            <a:chExt cx="8651368" cy="2327261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664E8942-E9EE-41C1-8E57-2E6C93B93042}"/>
                </a:ext>
              </a:extLst>
            </p:cNvPr>
            <p:cNvSpPr/>
            <p:nvPr/>
          </p:nvSpPr>
          <p:spPr>
            <a:xfrm>
              <a:off x="334866" y="4546916"/>
              <a:ext cx="1742785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dirty="0"/>
                <a:t>Sensor design: </a:t>
              </a:r>
              <a:endParaRPr lang="zh-CN" altLang="en-US" sz="2000" dirty="0"/>
            </a:p>
          </p:txBody>
        </p: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8466E70E-B899-4C5C-8645-AD304B6A229A}"/>
                </a:ext>
              </a:extLst>
            </p:cNvPr>
            <p:cNvGrpSpPr/>
            <p:nvPr/>
          </p:nvGrpSpPr>
          <p:grpSpPr>
            <a:xfrm>
              <a:off x="2328489" y="4429824"/>
              <a:ext cx="1247902" cy="1360892"/>
              <a:chOff x="2367399" y="1267674"/>
              <a:chExt cx="1247902" cy="1360892"/>
            </a:xfrm>
          </p:grpSpPr>
          <p:sp>
            <p:nvSpPr>
              <p:cNvPr id="8" name="空心弧 7">
                <a:extLst>
                  <a:ext uri="{FF2B5EF4-FFF2-40B4-BE49-F238E27FC236}">
                    <a16:creationId xmlns:a16="http://schemas.microsoft.com/office/drawing/2014/main" id="{4586D57C-AA40-425D-99B0-A9D0FA39A4FF}"/>
                  </a:ext>
                </a:extLst>
              </p:cNvPr>
              <p:cNvSpPr/>
              <p:nvPr/>
            </p:nvSpPr>
            <p:spPr>
              <a:xfrm>
                <a:off x="2367399" y="1267674"/>
                <a:ext cx="1247902" cy="1247902"/>
              </a:xfrm>
              <a:prstGeom prst="blockArc">
                <a:avLst>
                  <a:gd name="adj1" fmla="val 5682671"/>
                  <a:gd name="adj2" fmla="val 4893575"/>
                  <a:gd name="adj3" fmla="val 17355"/>
                </a:avLst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F4C62BC5-C47B-4711-BD78-D0E9793BB37B}"/>
                  </a:ext>
                </a:extLst>
              </p:cNvPr>
              <p:cNvSpPr/>
              <p:nvPr/>
            </p:nvSpPr>
            <p:spPr>
              <a:xfrm>
                <a:off x="2797040" y="2293286"/>
                <a:ext cx="160020" cy="335280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38D2D428-9101-4236-BF56-5E002E63A95B}"/>
                  </a:ext>
                </a:extLst>
              </p:cNvPr>
              <p:cNvSpPr/>
              <p:nvPr/>
            </p:nvSpPr>
            <p:spPr>
              <a:xfrm>
                <a:off x="3046150" y="2293286"/>
                <a:ext cx="160020" cy="335280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31456032-2D9E-4D88-A2BA-BC49A50E17E6}"/>
                </a:ext>
              </a:extLst>
            </p:cNvPr>
            <p:cNvGrpSpPr/>
            <p:nvPr/>
          </p:nvGrpSpPr>
          <p:grpSpPr>
            <a:xfrm>
              <a:off x="4625404" y="4429824"/>
              <a:ext cx="1247902" cy="1482813"/>
              <a:chOff x="4475059" y="1267674"/>
              <a:chExt cx="1247902" cy="1482813"/>
            </a:xfrm>
          </p:grpSpPr>
          <p:sp>
            <p:nvSpPr>
              <p:cNvPr id="11" name="空心弧 10">
                <a:extLst>
                  <a:ext uri="{FF2B5EF4-FFF2-40B4-BE49-F238E27FC236}">
                    <a16:creationId xmlns:a16="http://schemas.microsoft.com/office/drawing/2014/main" id="{28EB8B86-2410-48CF-80FA-CC3B58E7C6F8}"/>
                  </a:ext>
                </a:extLst>
              </p:cNvPr>
              <p:cNvSpPr/>
              <p:nvPr/>
            </p:nvSpPr>
            <p:spPr>
              <a:xfrm>
                <a:off x="4475059" y="1267674"/>
                <a:ext cx="1247902" cy="1247902"/>
              </a:xfrm>
              <a:prstGeom prst="blockArc">
                <a:avLst>
                  <a:gd name="adj1" fmla="val 5682671"/>
                  <a:gd name="adj2" fmla="val 4893575"/>
                  <a:gd name="adj3" fmla="val 17355"/>
                </a:avLst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直角三角形 13">
                <a:extLst>
                  <a:ext uri="{FF2B5EF4-FFF2-40B4-BE49-F238E27FC236}">
                    <a16:creationId xmlns:a16="http://schemas.microsoft.com/office/drawing/2014/main" id="{4C5A91F3-8C61-4FAA-871B-3BFFCE4CE2FA}"/>
                  </a:ext>
                </a:extLst>
              </p:cNvPr>
              <p:cNvSpPr/>
              <p:nvPr/>
            </p:nvSpPr>
            <p:spPr>
              <a:xfrm rot="10800000">
                <a:off x="4750814" y="2293286"/>
                <a:ext cx="313946" cy="457200"/>
              </a:xfrm>
              <a:prstGeom prst="rtTriangle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直角三角形 14">
                <a:extLst>
                  <a:ext uri="{FF2B5EF4-FFF2-40B4-BE49-F238E27FC236}">
                    <a16:creationId xmlns:a16="http://schemas.microsoft.com/office/drawing/2014/main" id="{7099D491-02F8-4470-BDE6-AF3389F17765}"/>
                  </a:ext>
                </a:extLst>
              </p:cNvPr>
              <p:cNvSpPr/>
              <p:nvPr/>
            </p:nvSpPr>
            <p:spPr>
              <a:xfrm rot="10800000" flipH="1">
                <a:off x="5159945" y="2293287"/>
                <a:ext cx="313946" cy="457200"/>
              </a:xfrm>
              <a:prstGeom prst="rtTriangle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CA322142-F8EE-4611-875D-6B30D0FF387B}"/>
                </a:ext>
              </a:extLst>
            </p:cNvPr>
            <p:cNvSpPr txBox="1"/>
            <p:nvPr/>
          </p:nvSpPr>
          <p:spPr>
            <a:xfrm>
              <a:off x="1930365" y="5984296"/>
              <a:ext cx="20441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Penetration depth: ↑</a:t>
              </a:r>
            </a:p>
            <a:p>
              <a:r>
                <a:rPr lang="en-US" altLang="zh-CN" dirty="0"/>
                <a:t>Resolution:  ↓</a:t>
              </a:r>
              <a:endParaRPr lang="zh-CN" altLang="en-US" dirty="0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E6C2A1D7-9183-4E23-B3FC-4D8CFD244545}"/>
                </a:ext>
              </a:extLst>
            </p:cNvPr>
            <p:cNvSpPr txBox="1"/>
            <p:nvPr/>
          </p:nvSpPr>
          <p:spPr>
            <a:xfrm>
              <a:off x="4253482" y="5984295"/>
              <a:ext cx="20441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Penetration depth: ↓</a:t>
              </a:r>
            </a:p>
            <a:p>
              <a:r>
                <a:rPr lang="en-US" altLang="zh-CN" dirty="0"/>
                <a:t>Resolution: ↑</a:t>
              </a:r>
              <a:endParaRPr lang="zh-CN" altLang="en-US" dirty="0"/>
            </a:p>
          </p:txBody>
        </p:sp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C8202B6D-3084-4592-A064-7537FA63B9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76600" y="4498631"/>
              <a:ext cx="2158796" cy="1612124"/>
            </a:xfrm>
            <a:prstGeom prst="rect">
              <a:avLst/>
            </a:prstGeom>
          </p:spPr>
        </p:pic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6796408B-4060-4310-A801-4CE2026F3B5B}"/>
                </a:ext>
              </a:extLst>
            </p:cNvPr>
            <p:cNvSpPr txBox="1"/>
            <p:nvPr/>
          </p:nvSpPr>
          <p:spPr>
            <a:xfrm>
              <a:off x="6576600" y="6110754"/>
              <a:ext cx="240963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Resolution: ~ nm</a:t>
              </a:r>
            </a:p>
            <a:p>
              <a:r>
                <a:rPr lang="en-US" altLang="zh-CN" dirty="0"/>
                <a:t>Only surface properties</a:t>
              </a:r>
              <a:endParaRPr lang="zh-CN" altLang="en-US" dirty="0"/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4F109CC4-E995-4043-A73F-BA1A5471C36A}"/>
              </a:ext>
            </a:extLst>
          </p:cNvPr>
          <p:cNvSpPr txBox="1"/>
          <p:nvPr/>
        </p:nvSpPr>
        <p:spPr>
          <a:xfrm>
            <a:off x="726189" y="227373"/>
            <a:ext cx="9815059" cy="1883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Summary: </a:t>
            </a:r>
          </a:p>
          <a:p>
            <a:pPr marL="125730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dirty="0"/>
              <a:t>The resonant shift of the  is approximate a linear relation as effective permittivity.</a:t>
            </a:r>
          </a:p>
          <a:p>
            <a:pPr marL="125730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dirty="0"/>
              <a:t>It is unlikely to give the precise value due to large error bars.</a:t>
            </a:r>
          </a:p>
          <a:p>
            <a:pPr marL="125730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dirty="0"/>
              <a:t>The spatial distribution of chemical powders can be obtained using this method. 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6C063743-19EF-4F89-A181-A88ADDB2F962}"/>
              </a:ext>
            </a:extLst>
          </p:cNvPr>
          <p:cNvSpPr/>
          <p:nvPr/>
        </p:nvSpPr>
        <p:spPr>
          <a:xfrm>
            <a:off x="1206258" y="2083383"/>
            <a:ext cx="9638472" cy="1883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Next step: 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dirty="0"/>
              <a:t>Determine the dielectric constant of chemical solutions  using broadband technique. </a:t>
            </a:r>
          </a:p>
          <a:p>
            <a:pPr lvl="2">
              <a:lnSpc>
                <a:spcPct val="150000"/>
              </a:lnSpc>
            </a:pPr>
            <a:r>
              <a:rPr lang="en-US" altLang="zh-CN" sz="2000" dirty="0"/>
              <a:t>(non-resonant method).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dirty="0"/>
              <a:t>Compare these results with different methods. </a:t>
            </a:r>
          </a:p>
        </p:txBody>
      </p:sp>
    </p:spTree>
    <p:extLst>
      <p:ext uri="{BB962C8B-B14F-4D97-AF65-F5344CB8AC3E}">
        <p14:creationId xmlns:p14="http://schemas.microsoft.com/office/powerpoint/2010/main" val="896484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5E955128-3080-4231-8EE6-823802525EF8}"/>
              </a:ext>
            </a:extLst>
          </p:cNvPr>
          <p:cNvGrpSpPr/>
          <p:nvPr/>
        </p:nvGrpSpPr>
        <p:grpSpPr>
          <a:xfrm>
            <a:off x="613009" y="1989000"/>
            <a:ext cx="10965981" cy="2880000"/>
            <a:chOff x="552703" y="2704289"/>
            <a:chExt cx="10965981" cy="2880000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81096FA7-FE56-462D-AB28-8B6C5E281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2703" y="2704289"/>
              <a:ext cx="2253745" cy="2880000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CC00665E-035B-4DC0-BEC5-2B747D1432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06448" y="2704289"/>
              <a:ext cx="2164806" cy="2880000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C27CC47-6856-46B1-B3AE-F671435D8E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71254" y="2704289"/>
              <a:ext cx="2207875" cy="2880000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CA0D00F9-E821-4B09-AD67-757E9DF77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79129" y="2704289"/>
              <a:ext cx="2154209" cy="2880000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1CCAEED5-83EE-4298-82F9-6D63533926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333338" y="2704289"/>
              <a:ext cx="2185346" cy="2880000"/>
            </a:xfrm>
            <a:prstGeom prst="rect">
              <a:avLst/>
            </a:prstGeom>
          </p:spPr>
        </p:pic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E0203A42-0DE7-4EF3-AC6B-29CD4F31E903}"/>
              </a:ext>
            </a:extLst>
          </p:cNvPr>
          <p:cNvSpPr txBox="1"/>
          <p:nvPr/>
        </p:nvSpPr>
        <p:spPr>
          <a:xfrm>
            <a:off x="476822" y="1269167"/>
            <a:ext cx="6654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Finished first draft of the paper of dielectric imaging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97091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543733-9B0F-4E37-B265-8C981FB83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24128"/>
          </a:xfrm>
        </p:spPr>
        <p:txBody>
          <a:bodyPr/>
          <a:lstStyle/>
          <a:p>
            <a:r>
              <a:rPr lang="en-US" altLang="zh-CN" dirty="0"/>
              <a:t>Broadband method</a:t>
            </a:r>
            <a:endParaRPr lang="zh-CN" altLang="en-US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CFE386D6-08EB-450C-9B39-AEDAFF25E9A9}"/>
              </a:ext>
            </a:extLst>
          </p:cNvPr>
          <p:cNvGrpSpPr/>
          <p:nvPr/>
        </p:nvGrpSpPr>
        <p:grpSpPr>
          <a:xfrm>
            <a:off x="1236534" y="3672644"/>
            <a:ext cx="2558374" cy="2168750"/>
            <a:chOff x="4922195" y="1842541"/>
            <a:chExt cx="2558374" cy="216875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A03ECFAF-B3BB-487C-BA0E-4B4A384D0D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858" t="43628" r="32935" b="38591"/>
            <a:stretch/>
          </p:blipFill>
          <p:spPr>
            <a:xfrm>
              <a:off x="4922195" y="1842541"/>
              <a:ext cx="2558374" cy="2168750"/>
            </a:xfrm>
            <a:prstGeom prst="rect">
              <a:avLst/>
            </a:prstGeom>
            <a:effectLst>
              <a:softEdge rad="63500"/>
            </a:effectLst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4CACA612-5B1D-4EAA-B32F-A74682D91A20}"/>
                </a:ext>
              </a:extLst>
            </p:cNvPr>
            <p:cNvSpPr txBox="1"/>
            <p:nvPr/>
          </p:nvSpPr>
          <p:spPr>
            <a:xfrm>
              <a:off x="5542803" y="3429000"/>
              <a:ext cx="110639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altLang="zh-CN" sz="2400" dirty="0">
                  <a:solidFill>
                    <a:srgbClr val="F41511"/>
                  </a:solidFill>
                </a:rPr>
                <a:t>Sample</a:t>
              </a:r>
              <a:endParaRPr lang="zh-CN" altLang="en-US" sz="2400" dirty="0">
                <a:solidFill>
                  <a:srgbClr val="F41511"/>
                </a:solidFill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31CB3CCE-74FA-4381-A3A6-F63EB5620B60}"/>
                </a:ext>
              </a:extLst>
            </p:cNvPr>
            <p:cNvSpPr txBox="1"/>
            <p:nvPr/>
          </p:nvSpPr>
          <p:spPr>
            <a:xfrm>
              <a:off x="5049541" y="2265606"/>
              <a:ext cx="73129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altLang="zh-CN" sz="3200" dirty="0"/>
                <a:t>Air</a:t>
              </a:r>
              <a:endParaRPr lang="zh-CN" altLang="en-US" sz="3200" dirty="0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AD1D51C0-9E4C-4F41-A902-EA175BB2D771}"/>
                </a:ext>
              </a:extLst>
            </p:cNvPr>
            <p:cNvSpPr txBox="1"/>
            <p:nvPr/>
          </p:nvSpPr>
          <p:spPr>
            <a:xfrm>
              <a:off x="6639467" y="2271762"/>
              <a:ext cx="73129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altLang="zh-CN" sz="3200" dirty="0"/>
                <a:t>Air</a:t>
              </a:r>
              <a:endParaRPr lang="zh-CN" altLang="en-US" sz="3200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4FC282A7-C758-4B87-B812-53BE1A3E035B}"/>
                  </a:ext>
                </a:extLst>
              </p:cNvPr>
              <p:cNvSpPr txBox="1"/>
              <p:nvPr/>
            </p:nvSpPr>
            <p:spPr>
              <a:xfrm>
                <a:off x="958308" y="3122060"/>
                <a:ext cx="3114827" cy="38760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𝑟𝑒𝑓</m:t>
                              </m:r>
                            </m:sub>
                          </m:sSub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⋅</m:t>
                      </m:r>
                      <m:sSubSup>
                        <m:sSubSup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𝑟𝑒𝑓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4FC282A7-C758-4B87-B812-53BE1A3E03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8308" y="3122060"/>
                <a:ext cx="3114827" cy="387607"/>
              </a:xfrm>
              <a:prstGeom prst="rect">
                <a:avLst/>
              </a:prstGeom>
              <a:blipFill>
                <a:blip r:embed="rId3"/>
                <a:stretch>
                  <a:fillRect l="-1174" r="-1370" b="-1562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" name="组合 15">
            <a:extLst>
              <a:ext uri="{FF2B5EF4-FFF2-40B4-BE49-F238E27FC236}">
                <a16:creationId xmlns:a16="http://schemas.microsoft.com/office/drawing/2014/main" id="{2D84267E-6B61-49D1-8D85-9C75ACBAC66B}"/>
              </a:ext>
            </a:extLst>
          </p:cNvPr>
          <p:cNvGrpSpPr/>
          <p:nvPr/>
        </p:nvGrpSpPr>
        <p:grpSpPr>
          <a:xfrm>
            <a:off x="1236534" y="871573"/>
            <a:ext cx="2558374" cy="2168750"/>
            <a:chOff x="5162144" y="846307"/>
            <a:chExt cx="2558374" cy="2168750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38B09283-FE95-45A6-8E6F-BB77E5E34978}"/>
                </a:ext>
              </a:extLst>
            </p:cNvPr>
            <p:cNvGrpSpPr/>
            <p:nvPr/>
          </p:nvGrpSpPr>
          <p:grpSpPr>
            <a:xfrm>
              <a:off x="5162144" y="846307"/>
              <a:ext cx="2558374" cy="2168750"/>
              <a:chOff x="4922195" y="1842541"/>
              <a:chExt cx="2558374" cy="2168750"/>
            </a:xfrm>
          </p:grpSpPr>
          <p:pic>
            <p:nvPicPr>
              <p:cNvPr id="11" name="图片 10">
                <a:extLst>
                  <a:ext uri="{FF2B5EF4-FFF2-40B4-BE49-F238E27FC236}">
                    <a16:creationId xmlns:a16="http://schemas.microsoft.com/office/drawing/2014/main" id="{E78E4C12-98E6-4414-9B32-24529B2316F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858" t="43628" r="32935" b="38591"/>
              <a:stretch/>
            </p:blipFill>
            <p:spPr>
              <a:xfrm>
                <a:off x="4922195" y="1842541"/>
                <a:ext cx="2558374" cy="2168750"/>
              </a:xfrm>
              <a:prstGeom prst="rect">
                <a:avLst/>
              </a:prstGeom>
              <a:effectLst>
                <a:softEdge rad="63500"/>
              </a:effectLst>
            </p:spPr>
          </p:pic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D1277030-773D-45DB-A382-32DC9A23544F}"/>
                  </a:ext>
                </a:extLst>
              </p:cNvPr>
              <p:cNvSpPr txBox="1"/>
              <p:nvPr/>
            </p:nvSpPr>
            <p:spPr>
              <a:xfrm>
                <a:off x="5903864" y="3428999"/>
                <a:ext cx="59503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altLang="zh-CN" sz="2400" dirty="0">
                    <a:solidFill>
                      <a:srgbClr val="00B050"/>
                    </a:solidFill>
                  </a:rPr>
                  <a:t>Air</a:t>
                </a:r>
                <a:endParaRPr lang="zh-CN" altLang="en-US" sz="2400" dirty="0">
                  <a:solidFill>
                    <a:srgbClr val="00B050"/>
                  </a:solidFill>
                </a:endParaRP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8526CE1A-8894-4735-9D96-362AD6BD9097}"/>
                  </a:ext>
                </a:extLst>
              </p:cNvPr>
              <p:cNvSpPr txBox="1"/>
              <p:nvPr/>
            </p:nvSpPr>
            <p:spPr>
              <a:xfrm>
                <a:off x="5049541" y="2265606"/>
                <a:ext cx="73129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altLang="zh-CN" sz="3200" dirty="0"/>
                  <a:t>Air</a:t>
                </a:r>
                <a:endParaRPr lang="zh-CN" altLang="en-US" sz="3200" dirty="0"/>
              </a:p>
            </p:txBody>
          </p: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6E03870C-AD09-448B-9152-12E726300F34}"/>
                  </a:ext>
                </a:extLst>
              </p:cNvPr>
              <p:cNvSpPr txBox="1"/>
              <p:nvPr/>
            </p:nvSpPr>
            <p:spPr>
              <a:xfrm>
                <a:off x="6639467" y="2271762"/>
                <a:ext cx="73129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altLang="zh-CN" sz="3200" dirty="0"/>
                  <a:t>Air</a:t>
                </a:r>
                <a:endParaRPr lang="zh-CN" altLang="en-US" sz="3200" dirty="0"/>
              </a:p>
            </p:txBody>
          </p:sp>
        </p:grp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7DDA3BBA-BC9E-4C8F-B335-FC942D836860}"/>
                </a:ext>
              </a:extLst>
            </p:cNvPr>
            <p:cNvSpPr/>
            <p:nvPr/>
          </p:nvSpPr>
          <p:spPr>
            <a:xfrm>
              <a:off x="6245156" y="1001951"/>
              <a:ext cx="330741" cy="1245138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F8B2ED0C-B90D-423E-B4B9-9598CFE80710}"/>
                  </a:ext>
                </a:extLst>
              </p:cNvPr>
              <p:cNvSpPr txBox="1"/>
              <p:nvPr/>
            </p:nvSpPr>
            <p:spPr>
              <a:xfrm>
                <a:off x="838200" y="6004869"/>
                <a:ext cx="3132717" cy="38760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𝑟𝑒𝑓</m:t>
                              </m:r>
                            </m:sub>
                          </m:sSub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⋅</m:t>
                      </m:r>
                      <m:sSubSup>
                        <m:sSubSup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𝑟𝑒𝑓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F8B2ED0C-B90D-423E-B4B9-9598CFE807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6004869"/>
                <a:ext cx="3132717" cy="387607"/>
              </a:xfrm>
              <a:prstGeom prst="rect">
                <a:avLst/>
              </a:prstGeom>
              <a:blipFill>
                <a:blip r:embed="rId4"/>
                <a:stretch>
                  <a:fillRect l="-1365" r="-1365" b="-1718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2CD9B5BD-E38D-4CAF-B983-9D085921C42C}"/>
                  </a:ext>
                </a:extLst>
              </p:cNvPr>
              <p:cNvSpPr txBox="1"/>
              <p:nvPr/>
            </p:nvSpPr>
            <p:spPr>
              <a:xfrm>
                <a:off x="4415938" y="2085501"/>
                <a:ext cx="2657843" cy="6729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CA" altLang="zh-CN" sz="2400" b="0" i="1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ctrlP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CA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p>
                                  <m:sSupPr>
                                    <m:ctrlPr>
                                      <a:rPr lang="en-CA" altLang="zh-CN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CA" altLang="zh-CN" sz="2400" b="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m:rPr>
                                        <m:brk m:alnAt="7"/>
                                      </m:rPr>
                                      <a:rPr lang="en-CA" altLang="zh-CN" sz="2400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CA" altLang="zh-CN" sz="2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CA" altLang="zh-CN" sz="2400" b="0" i="1" smtClean="0">
                                            <a:latin typeface="Cambria Math" panose="02040503050406030204" pitchFamily="18" charset="0"/>
                                          </a:rPr>
                                          <m:t>𝛾</m:t>
                                        </m:r>
                                      </m:e>
                                      <m:sub>
                                        <m:r>
                                          <a:rPr lang="en-CA" altLang="zh-CN" sz="24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CA" altLang="zh-CN" sz="2400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sup>
                                </m:sSup>
                              </m:e>
                              <m:e>
                                <m:r>
                                  <a:rPr lang="en-CA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CA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p>
                                  <m:sSupPr>
                                    <m:ctrlPr>
                                      <a:rPr lang="en-CA" altLang="zh-CN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CA" altLang="zh-CN" sz="2400" b="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sSub>
                                      <m:sSubPr>
                                        <m:ctrlPr>
                                          <a:rPr lang="en-CA" altLang="zh-CN" sz="2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CA" altLang="zh-CN" sz="2400" b="0" i="1" smtClean="0">
                                            <a:latin typeface="Cambria Math" panose="02040503050406030204" pitchFamily="18" charset="0"/>
                                          </a:rPr>
                                          <m:t>𝛾</m:t>
                                        </m:r>
                                      </m:e>
                                      <m:sub>
                                        <m:r>
                                          <a:rPr lang="en-CA" altLang="zh-CN" sz="24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CA" altLang="zh-CN" sz="2400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sup>
                                </m:sSup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2CD9B5BD-E38D-4CAF-B983-9D085921C4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5938" y="2085501"/>
                <a:ext cx="2657843" cy="67294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FDB6DFD0-A4DF-4D52-84D6-09E2CF702E07}"/>
                  </a:ext>
                </a:extLst>
              </p:cNvPr>
              <p:cNvSpPr txBox="1"/>
              <p:nvPr/>
            </p:nvSpPr>
            <p:spPr>
              <a:xfrm>
                <a:off x="7591115" y="2265034"/>
                <a:ext cx="1518236" cy="3695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CA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CA" altLang="zh-CN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sSubSup>
                        <m:sSubSupPr>
                          <m:ctrlP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CA" altLang="zh-CN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FDB6DFD0-A4DF-4D52-84D6-09E2CF702E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91115" y="2265034"/>
                <a:ext cx="1518236" cy="369588"/>
              </a:xfrm>
              <a:prstGeom prst="rect">
                <a:avLst/>
              </a:prstGeom>
              <a:blipFill>
                <a:blip r:embed="rId6"/>
                <a:stretch>
                  <a:fillRect l="-4016" r="-6827" b="-3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组合 19">
            <a:extLst>
              <a:ext uri="{FF2B5EF4-FFF2-40B4-BE49-F238E27FC236}">
                <a16:creationId xmlns:a16="http://schemas.microsoft.com/office/drawing/2014/main" id="{C4BFDD4F-3CD1-4A3C-872C-93D2533E066C}"/>
              </a:ext>
            </a:extLst>
          </p:cNvPr>
          <p:cNvGrpSpPr/>
          <p:nvPr/>
        </p:nvGrpSpPr>
        <p:grpSpPr>
          <a:xfrm>
            <a:off x="5121199" y="1220624"/>
            <a:ext cx="1654384" cy="634309"/>
            <a:chOff x="4651657" y="820132"/>
            <a:chExt cx="1654384" cy="634309"/>
          </a:xfrm>
        </p:grpSpPr>
        <p:sp>
          <p:nvSpPr>
            <p:cNvPr id="21" name="箭头: 右 20">
              <a:extLst>
                <a:ext uri="{FF2B5EF4-FFF2-40B4-BE49-F238E27FC236}">
                  <a16:creationId xmlns:a16="http://schemas.microsoft.com/office/drawing/2014/main" id="{34B626CF-A121-447D-9DA7-9212ADCA338F}"/>
                </a:ext>
              </a:extLst>
            </p:cNvPr>
            <p:cNvSpPr/>
            <p:nvPr/>
          </p:nvSpPr>
          <p:spPr>
            <a:xfrm>
              <a:off x="4748425" y="949445"/>
              <a:ext cx="1364431" cy="359114"/>
            </a:xfrm>
            <a:prstGeom prst="rightArrow">
              <a:avLst>
                <a:gd name="adj1" fmla="val 50000"/>
                <a:gd name="adj2" fmla="val 154273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F60A0DA-F06C-416A-BA4F-8D83A8C47856}"/>
                </a:ext>
              </a:extLst>
            </p:cNvPr>
            <p:cNvSpPr txBox="1"/>
            <p:nvPr/>
          </p:nvSpPr>
          <p:spPr>
            <a:xfrm>
              <a:off x="5430640" y="931179"/>
              <a:ext cx="6125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altLang="zh-CN" dirty="0"/>
                <a:t>Tran</a:t>
              </a:r>
              <a:endParaRPr lang="zh-CN" altLang="en-US" dirty="0"/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1874C744-B6D7-4F32-85AB-C8F11E0CF12E}"/>
                </a:ext>
              </a:extLst>
            </p:cNvPr>
            <p:cNvCxnSpPr>
              <a:cxnSpLocks/>
            </p:cNvCxnSpPr>
            <p:nvPr/>
          </p:nvCxnSpPr>
          <p:spPr>
            <a:xfrm>
              <a:off x="6306041" y="820132"/>
              <a:ext cx="0" cy="632499"/>
            </a:xfrm>
            <a:prstGeom prst="line">
              <a:avLst/>
            </a:prstGeom>
            <a:ln w="635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2BE334BF-0590-4E69-A5C9-77135CD400DF}"/>
                </a:ext>
              </a:extLst>
            </p:cNvPr>
            <p:cNvCxnSpPr>
              <a:cxnSpLocks/>
            </p:cNvCxnSpPr>
            <p:nvPr/>
          </p:nvCxnSpPr>
          <p:spPr>
            <a:xfrm>
              <a:off x="4651657" y="821942"/>
              <a:ext cx="0" cy="632499"/>
            </a:xfrm>
            <a:prstGeom prst="line">
              <a:avLst/>
            </a:prstGeom>
            <a:ln w="635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3B4E90EB-5C23-4220-B39D-9919579CF91E}"/>
                  </a:ext>
                </a:extLst>
              </p:cNvPr>
              <p:cNvSpPr txBox="1"/>
              <p:nvPr/>
            </p:nvSpPr>
            <p:spPr>
              <a:xfrm>
                <a:off x="4415516" y="4964679"/>
                <a:ext cx="3475631" cy="17534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𝑟𝑒𝑓𝑖</m:t>
                          </m:r>
                        </m:sub>
                      </m:sSub>
                      <m:r>
                        <a:rPr lang="en-CA" altLang="zh-CN" sz="2400" b="0" i="1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ctrlP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CA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>
                                  <m:fPr>
                                    <m:ctrlPr>
                                      <a:rPr lang="en-CA" altLang="zh-CN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CA" altLang="zh-CN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CA" altLang="zh-CN" sz="2400" i="1"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sSub>
                                      <m:sSubPr>
                                        <m:ctrlPr>
                                          <a:rPr lang="en-CA" altLang="zh-CN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CA" altLang="zh-CN" sz="2400">
                                            <a:latin typeface="Cambria Math" panose="02040503050406030204" pitchFamily="18" charset="0"/>
                                          </a:rPr>
                                          <m:t>Γ</m:t>
                                        </m:r>
                                      </m:e>
                                      <m:sub>
                                        <m:r>
                                          <a:rPr lang="en-CA" altLang="zh-CN" sz="24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  <m:e>
                                <m:f>
                                  <m:fPr>
                                    <m:ctrlPr>
                                      <a:rPr lang="en-CA" altLang="zh-CN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en-CA" altLang="zh-CN" sz="2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CA" altLang="zh-CN" sz="2400" b="0" i="0" smtClean="0">
                                            <a:latin typeface="Cambria Math" panose="02040503050406030204" pitchFamily="18" charset="0"/>
                                          </a:rPr>
                                          <m:t>Γ</m:t>
                                        </m:r>
                                      </m:e>
                                      <m:sub>
                                        <m:r>
                                          <a:rPr lang="en-CA" altLang="zh-CN" sz="24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CA" altLang="zh-CN" sz="2400" b="0" i="1" smtClean="0"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sSub>
                                      <m:sSubPr>
                                        <m:ctrlPr>
                                          <a:rPr lang="en-CA" altLang="zh-CN" sz="2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CA" altLang="zh-CN" sz="2400" b="0" i="0" smtClean="0">
                                            <a:latin typeface="Cambria Math" panose="02040503050406030204" pitchFamily="18" charset="0"/>
                                          </a:rPr>
                                          <m:t>Γ</m:t>
                                        </m:r>
                                      </m:e>
                                      <m:sub>
                                        <m:r>
                                          <a:rPr lang="en-CA" altLang="zh-CN" sz="24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mr>
                            <m:mr>
                              <m:e>
                                <m:f>
                                  <m:fPr>
                                    <m:ctrlPr>
                                      <a:rPr lang="en-CA" altLang="zh-CN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en-CA" altLang="zh-CN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CA" altLang="zh-CN" sz="2400">
                                            <a:latin typeface="Cambria Math" panose="02040503050406030204" pitchFamily="18" charset="0"/>
                                          </a:rPr>
                                          <m:t>Γ</m:t>
                                        </m:r>
                                      </m:e>
                                      <m:sub>
                                        <m:r>
                                          <a:rPr lang="en-CA" altLang="zh-CN" sz="24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CA" altLang="zh-CN" sz="2400" i="1"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sSub>
                                      <m:sSubPr>
                                        <m:ctrlPr>
                                          <a:rPr lang="en-CA" altLang="zh-CN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CA" altLang="zh-CN" sz="2400">
                                            <a:latin typeface="Cambria Math" panose="02040503050406030204" pitchFamily="18" charset="0"/>
                                          </a:rPr>
                                          <m:t>Γ</m:t>
                                        </m:r>
                                      </m:e>
                                      <m:sub>
                                        <m:r>
                                          <a:rPr lang="en-CA" altLang="zh-CN" sz="24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  <m:e>
                                <m:f>
                                  <m:fPr>
                                    <m:ctrlPr>
                                      <a:rPr lang="en-CA" altLang="zh-CN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CA" altLang="zh-CN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CA" altLang="zh-CN" sz="2400" i="1"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sSub>
                                      <m:sSubPr>
                                        <m:ctrlPr>
                                          <a:rPr lang="en-CA" altLang="zh-CN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CA" altLang="zh-CN" sz="2400">
                                            <a:latin typeface="Cambria Math" panose="02040503050406030204" pitchFamily="18" charset="0"/>
                                          </a:rPr>
                                          <m:t>Γ</m:t>
                                        </m:r>
                                      </m:e>
                                      <m:sub>
                                        <m:r>
                                          <a:rPr lang="en-CA" altLang="zh-CN" sz="24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3B4E90EB-5C23-4220-B39D-9919579CF9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5516" y="4964679"/>
                <a:ext cx="3475631" cy="175342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446234E3-1F1F-4F80-9370-9E0710EEA0F2}"/>
                  </a:ext>
                </a:extLst>
              </p:cNvPr>
              <p:cNvSpPr txBox="1"/>
              <p:nvPr/>
            </p:nvSpPr>
            <p:spPr>
              <a:xfrm>
                <a:off x="8861408" y="5720768"/>
                <a:ext cx="1477712" cy="3695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CA" altLang="zh-CN" sz="2400" b="0" i="0" smtClean="0">
                              <a:latin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CA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CA" altLang="zh-CN" sz="2400" b="0" i="0" smtClean="0">
                              <a:latin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CA" altLang="zh-CN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sSubSup>
                        <m:sSubSupPr>
                          <m:ctrlP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CA" altLang="zh-CN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446234E3-1F1F-4F80-9370-9E0710EEA0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61408" y="5720768"/>
                <a:ext cx="1477712" cy="369588"/>
              </a:xfrm>
              <a:prstGeom prst="rect">
                <a:avLst/>
              </a:prstGeom>
              <a:blipFill>
                <a:blip r:embed="rId8"/>
                <a:stretch>
                  <a:fillRect l="-4545" r="-7025" b="-3606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7" name="组合 26">
            <a:extLst>
              <a:ext uri="{FF2B5EF4-FFF2-40B4-BE49-F238E27FC236}">
                <a16:creationId xmlns:a16="http://schemas.microsoft.com/office/drawing/2014/main" id="{9F11EA9A-D98D-4E5F-A99F-458A38A935DA}"/>
              </a:ext>
            </a:extLst>
          </p:cNvPr>
          <p:cNvGrpSpPr/>
          <p:nvPr/>
        </p:nvGrpSpPr>
        <p:grpSpPr>
          <a:xfrm>
            <a:off x="5163142" y="3260981"/>
            <a:ext cx="1807785" cy="1496038"/>
            <a:chOff x="4498256" y="1932962"/>
            <a:chExt cx="1807785" cy="1496038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610A443B-E4C0-4FB4-AE65-6E7661A3885F}"/>
                </a:ext>
              </a:extLst>
            </p:cNvPr>
            <p:cNvGrpSpPr/>
            <p:nvPr/>
          </p:nvGrpSpPr>
          <p:grpSpPr>
            <a:xfrm>
              <a:off x="4498256" y="2295728"/>
              <a:ext cx="1807785" cy="1133272"/>
              <a:chOff x="4498256" y="2295728"/>
              <a:chExt cx="1807785" cy="1133272"/>
            </a:xfrm>
          </p:grpSpPr>
          <p:sp>
            <p:nvSpPr>
              <p:cNvPr id="30" name="箭头: 右 29">
                <a:extLst>
                  <a:ext uri="{FF2B5EF4-FFF2-40B4-BE49-F238E27FC236}">
                    <a16:creationId xmlns:a16="http://schemas.microsoft.com/office/drawing/2014/main" id="{B27DE1E9-3FFA-4DF8-89C4-F9D6544F314B}"/>
                  </a:ext>
                </a:extLst>
              </p:cNvPr>
              <p:cNvSpPr/>
              <p:nvPr/>
            </p:nvSpPr>
            <p:spPr>
              <a:xfrm>
                <a:off x="4529093" y="2405382"/>
                <a:ext cx="779519" cy="359114"/>
              </a:xfrm>
              <a:prstGeom prst="rightArrow">
                <a:avLst>
                  <a:gd name="adj1" fmla="val 50000"/>
                  <a:gd name="adj2" fmla="val 154273"/>
                </a:avLst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箭头: 右 30">
                <a:extLst>
                  <a:ext uri="{FF2B5EF4-FFF2-40B4-BE49-F238E27FC236}">
                    <a16:creationId xmlns:a16="http://schemas.microsoft.com/office/drawing/2014/main" id="{DE24E18A-7318-469B-AEAA-16E00DFBA46F}"/>
                  </a:ext>
                </a:extLst>
              </p:cNvPr>
              <p:cNvSpPr/>
              <p:nvPr/>
            </p:nvSpPr>
            <p:spPr>
              <a:xfrm>
                <a:off x="5526522" y="2645667"/>
                <a:ext cx="779519" cy="359114"/>
              </a:xfrm>
              <a:prstGeom prst="rightArrow">
                <a:avLst>
                  <a:gd name="adj1" fmla="val 50000"/>
                  <a:gd name="adj2" fmla="val 154273"/>
                </a:avLst>
              </a:prstGeom>
              <a:solidFill>
                <a:srgbClr val="00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箭头: 右 31">
                <a:extLst>
                  <a:ext uri="{FF2B5EF4-FFF2-40B4-BE49-F238E27FC236}">
                    <a16:creationId xmlns:a16="http://schemas.microsoft.com/office/drawing/2014/main" id="{85057B15-B9CC-4903-8185-76D478592ACA}"/>
                  </a:ext>
                </a:extLst>
              </p:cNvPr>
              <p:cNvSpPr/>
              <p:nvPr/>
            </p:nvSpPr>
            <p:spPr>
              <a:xfrm rot="10800000">
                <a:off x="4498256" y="2818807"/>
                <a:ext cx="779519" cy="359114"/>
              </a:xfrm>
              <a:prstGeom prst="rightArrow">
                <a:avLst>
                  <a:gd name="adj1" fmla="val 50000"/>
                  <a:gd name="adj2" fmla="val 154273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9D713C70-9C29-4FED-A7F2-6A46BB749B6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8080" y="2295728"/>
                <a:ext cx="0" cy="1133272"/>
              </a:xfrm>
              <a:prstGeom prst="line">
                <a:avLst/>
              </a:prstGeom>
              <a:ln w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53D5DFFF-E8D3-40CB-93E9-683447C363F4}"/>
                  </a:ext>
                </a:extLst>
              </p:cNvPr>
              <p:cNvSpPr txBox="1"/>
              <p:nvPr/>
            </p:nvSpPr>
            <p:spPr>
              <a:xfrm>
                <a:off x="5678614" y="2629032"/>
                <a:ext cx="61254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altLang="zh-CN" dirty="0"/>
                  <a:t>Tran</a:t>
                </a:r>
                <a:endParaRPr lang="zh-CN" altLang="en-US" dirty="0"/>
              </a:p>
            </p:txBody>
          </p:sp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9CD5655E-D9FC-4CA0-A77B-BD6791F7E810}"/>
                  </a:ext>
                </a:extLst>
              </p:cNvPr>
              <p:cNvSpPr txBox="1"/>
              <p:nvPr/>
            </p:nvSpPr>
            <p:spPr>
              <a:xfrm>
                <a:off x="4748425" y="2808590"/>
                <a:ext cx="51809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altLang="zh-CN" dirty="0"/>
                  <a:t>Ref</a:t>
                </a:r>
                <a:endParaRPr lang="zh-CN" altLang="en-US" dirty="0"/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7F6A0F96-F62D-4F19-9EE5-A38A2D92A9AE}"/>
                  </a:ext>
                </a:extLst>
              </p:cNvPr>
              <p:cNvSpPr txBox="1"/>
              <p:nvPr/>
            </p:nvSpPr>
            <p:spPr>
              <a:xfrm>
                <a:off x="4732045" y="2375603"/>
                <a:ext cx="2616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altLang="zh-CN" dirty="0"/>
                  <a:t>I</a:t>
                </a:r>
                <a:endParaRPr lang="zh-CN" altLang="en-US" dirty="0"/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F0016FCB-EF97-45D2-8981-25363277090A}"/>
                </a:ext>
              </a:extLst>
            </p:cNvPr>
            <p:cNvSpPr txBox="1"/>
            <p:nvPr/>
          </p:nvSpPr>
          <p:spPr>
            <a:xfrm>
              <a:off x="4985895" y="1932962"/>
              <a:ext cx="851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altLang="zh-CN" dirty="0"/>
                <a:t>surface</a:t>
              </a:r>
              <a:endParaRPr lang="zh-CN" alt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72D817BF-906E-4187-8FCF-C02A26BE7121}"/>
                  </a:ext>
                </a:extLst>
              </p:cNvPr>
              <p:cNvSpPr txBox="1"/>
              <p:nvPr/>
            </p:nvSpPr>
            <p:spPr>
              <a:xfrm>
                <a:off x="8773519" y="2989960"/>
                <a:ext cx="3039102" cy="148688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altLang="zh-CN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altLang="zh-CN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CA" altLang="zh-CN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CA" altLang="zh-CN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CA" altLang="zh-CN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CA" altLang="zh-CN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Sup>
                                  <m:sSubSupPr>
                                    <m:ctrlPr>
                                      <a:rPr lang="en-CA" altLang="zh-CN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CA" altLang="zh-CN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CA" altLang="zh-CN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CA" altLang="zh-CN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  <m:sup>
                                    <m:r>
                                      <m:rPr>
                                        <m:brk m:alnAt="7"/>
                                      </m:rPr>
                                      <a:rPr lang="en-CA" altLang="zh-CN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p>
                                </m:sSubSup>
                                <m:r>
                                  <m:rPr>
                                    <m:brk m:alnAt="7"/>
                                  </m:rPr>
                                  <a:rPr lang="en-CA" altLang="zh-CN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en-CA" altLang="zh-CN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Sup>
                                      <m:sSubSupPr>
                                        <m:ctrlP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brk m:alnAt="7"/>
                                          </m:rP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  <m: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  <m:sup>
                                        <m:r>
                                          <m:rPr>
                                            <m:brk m:alnAt="7"/>
                                          </m:rP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p>
                                    </m:sSubSup>
                                    <m:sSubSup>
                                      <m:sSubSupPr>
                                        <m:ctrlP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brk m:alnAt="7"/>
                                          </m:rP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  <m: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  <m:sup>
                                        <m:r>
                                          <m:rPr>
                                            <m:brk m:alnAt="7"/>
                                          </m:rP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p>
                                    </m:sSubSup>
                                  </m:num>
                                  <m:den>
                                    <m:sSubSup>
                                      <m:sSubSupPr>
                                        <m:ctrlP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brk m:alnAt="7"/>
                                          </m:rP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  <m: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  <m:sup>
                                        <m:r>
                                          <m:rPr>
                                            <m:brk m:alnAt="7"/>
                                          </m:rP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p>
                                    </m:sSubSup>
                                  </m:den>
                                </m:f>
                              </m:e>
                              <m:e>
                                <m:f>
                                  <m:fPr>
                                    <m:ctrlPr>
                                      <a:rPr lang="en-CA" altLang="zh-CN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Sup>
                                      <m:sSubSupPr>
                                        <m:ctrlP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11</m:t>
                                        </m:r>
                                      </m:sub>
                                      <m:sup>
                                        <m: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p>
                                    </m:sSubSup>
                                  </m:num>
                                  <m:den>
                                    <m:sSubSup>
                                      <m:sSubSupPr>
                                        <m:ctrlP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21</m:t>
                                        </m:r>
                                      </m:sub>
                                      <m:sup>
                                        <m: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p>
                                    </m:sSubSup>
                                  </m:den>
                                </m:f>
                              </m:e>
                            </m:mr>
                            <m:mr>
                              <m:e>
                                <m:r>
                                  <a:rPr lang="en-CA" altLang="zh-CN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en-CA" altLang="zh-CN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Sup>
                                      <m:sSubSupPr>
                                        <m:ctrlP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22</m:t>
                                        </m:r>
                                      </m:sub>
                                      <m:sup>
                                        <m: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p>
                                    </m:sSubSup>
                                  </m:num>
                                  <m:den>
                                    <m:sSubSup>
                                      <m:sSubSupPr>
                                        <m:ctrlP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21</m:t>
                                        </m:r>
                                      </m:sub>
                                      <m:sup>
                                        <m: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p>
                                    </m:sSubSup>
                                  </m:den>
                                </m:f>
                              </m:e>
                              <m:e>
                                <m:f>
                                  <m:fPr>
                                    <m:ctrlPr>
                                      <a:rPr lang="en-CA" altLang="zh-CN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CA" altLang="zh-CN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bSup>
                                      <m:sSubSupPr>
                                        <m:ctrlP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21</m:t>
                                        </m:r>
                                      </m:sub>
                                      <m:sup>
                                        <m:r>
                                          <a:rPr lang="en-CA" altLang="zh-CN" sz="20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p>
                                    </m:sSubSup>
                                  </m:den>
                                </m:f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72D817BF-906E-4187-8FCF-C02A26BE71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73519" y="2989960"/>
                <a:ext cx="3039102" cy="148688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77450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A57FBDF6-952C-4B65-B1FE-E868E834AD1B}"/>
              </a:ext>
            </a:extLst>
          </p:cNvPr>
          <p:cNvGrpSpPr/>
          <p:nvPr/>
        </p:nvGrpSpPr>
        <p:grpSpPr>
          <a:xfrm>
            <a:off x="1153679" y="3917022"/>
            <a:ext cx="8600593" cy="2780471"/>
            <a:chOff x="1093375" y="2827469"/>
            <a:chExt cx="8600593" cy="2780471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8B1AFA0F-A6F5-4186-86F2-D46C91B58D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12895"/>
            <a:stretch/>
          </p:blipFill>
          <p:spPr>
            <a:xfrm>
              <a:off x="1093375" y="2827469"/>
              <a:ext cx="4003920" cy="2778943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5343E81C-C7AC-45ED-AFDD-6770EBC3B8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97295" y="2827469"/>
              <a:ext cx="4596673" cy="2780471"/>
            </a:xfrm>
            <a:prstGeom prst="rect">
              <a:avLst/>
            </a:prstGeom>
          </p:spPr>
        </p:pic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E704D1A4-065B-460B-9142-48C54F839F78}"/>
              </a:ext>
            </a:extLst>
          </p:cNvPr>
          <p:cNvSpPr txBox="1"/>
          <p:nvPr/>
        </p:nvSpPr>
        <p:spPr>
          <a:xfrm>
            <a:off x="1906623" y="3628471"/>
            <a:ext cx="1845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RO5880 material: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768A7413-015B-4453-91E3-C0B4EC2D31BB}"/>
                  </a:ext>
                </a:extLst>
              </p:cNvPr>
              <p:cNvSpPr txBox="1"/>
              <p:nvPr/>
            </p:nvSpPr>
            <p:spPr>
              <a:xfrm>
                <a:off x="9235091" y="4396957"/>
                <a:ext cx="2706575" cy="11079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altLang="zh-CN" dirty="0">
                    <a:latin typeface="+mj-lt"/>
                  </a:rPr>
                  <a:t>Datasheet:</a:t>
                </a:r>
                <a:endParaRPr lang="en-US" altLang="zh-CN" b="0" dirty="0">
                  <a:latin typeface="+mj-lt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=2.20+0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𝑖</m:t>
                      </m:r>
                    </m:oMath>
                  </m:oMathPara>
                </a14:m>
                <a:endParaRPr lang="en-US" altLang="zh-CN" dirty="0"/>
              </a:p>
              <a:p>
                <a:r>
                  <a:rPr lang="en-US" altLang="zh-CN" dirty="0"/>
                  <a:t>Measured: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altLang="zh-CN" i="1">
                          <a:latin typeface="Cambria Math" panose="02040503050406030204" pitchFamily="18" charset="0"/>
                        </a:rPr>
                        <m:t>=2.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19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0.1</m:t>
                          </m:r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+0.2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0.1</m:t>
                          </m:r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𝑖</m:t>
                      </m:r>
                    </m:oMath>
                  </m:oMathPara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768A7413-015B-4453-91E3-C0B4EC2D31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5091" y="4396957"/>
                <a:ext cx="2706575" cy="1107996"/>
              </a:xfrm>
              <a:prstGeom prst="rect">
                <a:avLst/>
              </a:prstGeom>
              <a:blipFill>
                <a:blip r:embed="rId4"/>
                <a:stretch>
                  <a:fillRect l="-5405" t="-7143" r="-676" b="-27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565873FE-28F5-4D77-BEB6-360B591D04A7}"/>
                  </a:ext>
                </a:extLst>
              </p:cNvPr>
              <p:cNvSpPr txBox="1"/>
              <p:nvPr/>
            </p:nvSpPr>
            <p:spPr>
              <a:xfrm>
                <a:off x="2088810" y="423363"/>
                <a:ext cx="6338210" cy="43024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CA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sSub>
                            <m:sSubPr>
                              <m:ctrlPr>
                                <a:rPr lang="en-CA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𝑇𝑟</m:t>
                              </m:r>
                              <m:r>
                                <a:rPr lang="en-CA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CA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CA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CA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en-CA" altLang="zh-CN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en-CA" altLang="zh-CN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𝑇𝑟</m:t>
                      </m:r>
                      <m:sSub>
                        <m:sSubPr>
                          <m:ctrlPr>
                            <a:rPr lang="en-CA" altLang="zh-CN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altLang="zh-CN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CA" altLang="zh-CN" sz="2400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CA" altLang="zh-CN" sz="2400" i="1">
                              <a:latin typeface="Cambria Math" panose="02040503050406030204" pitchFamily="18" charset="0"/>
                            </a:rPr>
                            <m:t>𝑟𝑒𝑓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CA" altLang="zh-CN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altLang="zh-CN" sz="2400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Sup>
                        <m:sSubSupPr>
                          <m:ctrlPr>
                            <a:rPr lang="en-CA" altLang="zh-CN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CA" altLang="zh-CN" sz="2400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CA" altLang="zh-CN" sz="2400" i="1">
                              <a:latin typeface="Cambria Math" panose="02040503050406030204" pitchFamily="18" charset="0"/>
                            </a:rPr>
                            <m:t>𝑟𝑒𝑓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CA" altLang="zh-CN" sz="2400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en-CA" altLang="zh-CN" sz="2400" i="1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CA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CA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𝑟𝑒𝑓</m:t>
                          </m:r>
                          <m:r>
                            <a:rPr lang="en-US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Sup>
                        <m:sSubSupPr>
                          <m:ctrlPr>
                            <a:rPr lang="en-CA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CA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CA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sSubSup>
                        <m:sSubSupPr>
                          <m:ctrlPr>
                            <a:rPr lang="en-CA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CA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CA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𝑟𝑒𝑓</m:t>
                          </m:r>
                          <m:r>
                            <a:rPr lang="en-US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CA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en-CA" altLang="zh-CN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565873FE-28F5-4D77-BEB6-360B591D04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8810" y="423363"/>
                <a:ext cx="6338210" cy="43024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913DC14B-BFAD-4C4F-8BC9-9BE82246D600}"/>
                  </a:ext>
                </a:extLst>
              </p:cNvPr>
              <p:cNvSpPr txBox="1"/>
              <p:nvPr/>
            </p:nvSpPr>
            <p:spPr>
              <a:xfrm>
                <a:off x="9235091" y="560296"/>
                <a:ext cx="2715038" cy="8183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𝑖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</m:d>
                        </m:num>
                        <m:den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  <m:rad>
                        <m:radPr>
                          <m:degHide m:val="on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Sup>
                            <m:sSub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b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913DC14B-BFAD-4C4F-8BC9-9BE82246D6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5091" y="560296"/>
                <a:ext cx="2715038" cy="818366"/>
              </a:xfrm>
              <a:prstGeom prst="rect">
                <a:avLst/>
              </a:prstGeom>
              <a:blipFill>
                <a:blip r:embed="rId6"/>
                <a:stretch>
                  <a:fillRect b="-74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8B1BC0B6-4167-4927-88AD-D7E8F964E3F3}"/>
                  </a:ext>
                </a:extLst>
              </p:cNvPr>
              <p:cNvSpPr txBox="1"/>
              <p:nvPr/>
            </p:nvSpPr>
            <p:spPr>
              <a:xfrm>
                <a:off x="7008036" y="1590728"/>
                <a:ext cx="1064074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altLang="zh-CN" dirty="0"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𝜔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8B1BC0B6-4167-4927-88AD-D7E8F964E3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8036" y="1590728"/>
                <a:ext cx="1064074" cy="369332"/>
              </a:xfrm>
              <a:prstGeom prst="rect">
                <a:avLst/>
              </a:prstGeom>
              <a:blipFill>
                <a:blip r:embed="rId7"/>
                <a:stretch>
                  <a:fillRect l="-13793" t="-1639" r="-12644" b="-3442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文本框 14">
            <a:extLst>
              <a:ext uri="{FF2B5EF4-FFF2-40B4-BE49-F238E27FC236}">
                <a16:creationId xmlns:a16="http://schemas.microsoft.com/office/drawing/2014/main" id="{15C1B9C4-0492-4F1B-9FF3-1A9142D60778}"/>
              </a:ext>
            </a:extLst>
          </p:cNvPr>
          <p:cNvSpPr txBox="1"/>
          <p:nvPr/>
        </p:nvSpPr>
        <p:spPr>
          <a:xfrm>
            <a:off x="9235091" y="160507"/>
            <a:ext cx="2127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Propagation constant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9DB02635-BB84-459D-A52F-896F405D67D8}"/>
                  </a:ext>
                </a:extLst>
              </p:cNvPr>
              <p:cNvSpPr txBox="1"/>
              <p:nvPr/>
            </p:nvSpPr>
            <p:spPr>
              <a:xfrm>
                <a:off x="3155639" y="2522020"/>
                <a:ext cx="3489032" cy="80425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sSubSup>
                            <m:sSubSup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  <m:d>
                        <m:d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000" i="1">
                              <a:latin typeface="Cambria Math" panose="02040503050406030204" pitchFamily="18" charset="0"/>
                            </a:rPr>
                            <m:t>1−</m:t>
                          </m:r>
                          <m:sSup>
                            <m:sSup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altLang="zh-CN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altLang="zh-CN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000" i="1">
                                              <a:latin typeface="Cambria Math" panose="020405030504060302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000" i="1"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altLang="zh-CN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sz="2000" i="1">
                                              <a:latin typeface="Cambria Math" panose="020405030504060302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en-US" altLang="zh-CN" sz="2000" i="1">
                                              <a:latin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altLang="zh-CN" sz="20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altLang="zh-CN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000" i="1">
                                          <a:latin typeface="Cambria Math" panose="020405030504060302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en-US" altLang="zh-CN" sz="20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altLang="zh-CN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000" i="1">
                                          <a:latin typeface="Cambria Math" panose="020405030504060302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en-US" altLang="zh-CN" sz="200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20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9DB02635-BB84-459D-A52F-896F405D67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5639" y="2522020"/>
                <a:ext cx="3489032" cy="80425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37077C66-102A-4A9E-85D1-9257E9ADE963}"/>
                  </a:ext>
                </a:extLst>
              </p:cNvPr>
              <p:cNvSpPr/>
              <p:nvPr/>
            </p:nvSpPr>
            <p:spPr>
              <a:xfrm>
                <a:off x="8814035" y="3086326"/>
                <a:ext cx="1418978" cy="6465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altLang="zh-CN" dirty="0"/>
                  <a:t>Air: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altLang="zh-CN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US" altLang="zh-CN" b="0" dirty="0"/>
              </a:p>
            </p:txBody>
          </p:sp>
        </mc:Choice>
        <mc:Fallback xmlns=""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37077C66-102A-4A9E-85D1-9257E9ADE96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14035" y="3086326"/>
                <a:ext cx="1418978" cy="646587"/>
              </a:xfrm>
              <a:prstGeom prst="rect">
                <a:avLst/>
              </a:prstGeom>
              <a:blipFill>
                <a:blip r:embed="rId9"/>
                <a:stretch>
                  <a:fillRect t="-4717" b="-28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组合 8">
            <a:extLst>
              <a:ext uri="{FF2B5EF4-FFF2-40B4-BE49-F238E27FC236}">
                <a16:creationId xmlns:a16="http://schemas.microsoft.com/office/drawing/2014/main" id="{B800238E-8EDF-4954-9CFF-4C9AACFB72A0}"/>
              </a:ext>
            </a:extLst>
          </p:cNvPr>
          <p:cNvGrpSpPr/>
          <p:nvPr/>
        </p:nvGrpSpPr>
        <p:grpSpPr>
          <a:xfrm>
            <a:off x="627300" y="1067540"/>
            <a:ext cx="5468700" cy="892520"/>
            <a:chOff x="627300" y="1067540"/>
            <a:chExt cx="5468700" cy="89252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文本框 9">
                  <a:extLst>
                    <a:ext uri="{FF2B5EF4-FFF2-40B4-BE49-F238E27FC236}">
                      <a16:creationId xmlns:a16="http://schemas.microsoft.com/office/drawing/2014/main" id="{9A93C7CA-57E4-40FC-A6DC-C3D4A3AF2219}"/>
                    </a:ext>
                  </a:extLst>
                </p:cNvPr>
                <p:cNvSpPr txBox="1"/>
                <p:nvPr/>
              </p:nvSpPr>
              <p:spPr>
                <a:xfrm>
                  <a:off x="1628880" y="1590728"/>
                  <a:ext cx="4467120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  <m:sub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</m:d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</m:d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  <m:sub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</m:d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oMath>
                    </m:oMathPara>
                  </a14:m>
                  <a:endParaRPr lang="zh-CN" altLang="en-US" sz="2000" dirty="0"/>
                </a:p>
              </p:txBody>
            </p:sp>
          </mc:Choice>
          <mc:Fallback xmlns="">
            <p:sp>
              <p:nvSpPr>
                <p:cNvPr id="10" name="文本框 9">
                  <a:extLst>
                    <a:ext uri="{FF2B5EF4-FFF2-40B4-BE49-F238E27FC236}">
                      <a16:creationId xmlns:a16="http://schemas.microsoft.com/office/drawing/2014/main" id="{9A93C7CA-57E4-40FC-A6DC-C3D4A3AF221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28880" y="1590728"/>
                  <a:ext cx="4467120" cy="369332"/>
                </a:xfrm>
                <a:prstGeom prst="rect">
                  <a:avLst/>
                </a:prstGeom>
                <a:blipFill>
                  <a:blip r:embed="rId10"/>
                  <a:stretch>
                    <a:fillRect l="-1774" r="-1091" b="-34426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F35904F1-4B91-4916-99D2-7EC56E1AE268}"/>
                </a:ext>
              </a:extLst>
            </p:cNvPr>
            <p:cNvSpPr txBox="1"/>
            <p:nvPr/>
          </p:nvSpPr>
          <p:spPr>
            <a:xfrm>
              <a:off x="627300" y="1067540"/>
              <a:ext cx="234551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/>
                <a:t>Numerical equation: </a:t>
              </a:r>
              <a:endParaRPr lang="zh-CN" altLang="en-US" sz="2000" dirty="0"/>
            </a:p>
          </p:txBody>
        </p:sp>
      </p:grpSp>
      <p:sp>
        <p:nvSpPr>
          <p:cNvPr id="18" name="文本框 17">
            <a:extLst>
              <a:ext uri="{FF2B5EF4-FFF2-40B4-BE49-F238E27FC236}">
                <a16:creationId xmlns:a16="http://schemas.microsoft.com/office/drawing/2014/main" id="{38ACFAC4-C2E3-4043-B804-66835058FFCC}"/>
              </a:ext>
            </a:extLst>
          </p:cNvPr>
          <p:cNvSpPr txBox="1"/>
          <p:nvPr/>
        </p:nvSpPr>
        <p:spPr>
          <a:xfrm>
            <a:off x="8504570" y="1590728"/>
            <a:ext cx="30732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Multi-solutions.</a:t>
            </a:r>
          </a:p>
          <a:p>
            <a:r>
              <a:rPr lang="en-US" altLang="zh-CN" sz="2000" dirty="0"/>
              <a:t>Choose one that make sense</a:t>
            </a:r>
          </a:p>
          <a:p>
            <a:r>
              <a:rPr lang="en-US" altLang="zh-CN" sz="2000" dirty="0"/>
              <a:t>(good initial guess) </a:t>
            </a:r>
            <a:endParaRPr lang="zh-CN" altLang="en-US" sz="2000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2B9AC94-635E-483F-B80B-22E1F0BE3ABF}"/>
              </a:ext>
            </a:extLst>
          </p:cNvPr>
          <p:cNvSpPr txBox="1"/>
          <p:nvPr/>
        </p:nvSpPr>
        <p:spPr>
          <a:xfrm>
            <a:off x="627300" y="2798632"/>
            <a:ext cx="21739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Dielectric constant: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815201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3" grpId="0"/>
      <p:bldP spid="16" grpId="0"/>
      <p:bldP spid="17" grpId="0"/>
      <p:bldP spid="18" grpId="0"/>
      <p:bldP spid="19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1349</TotalTime>
  <Words>698</Words>
  <Application>Microsoft Office PowerPoint</Application>
  <PresentationFormat>宽屏</PresentationFormat>
  <Paragraphs>231</Paragraphs>
  <Slides>11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等线</vt:lpstr>
      <vt:lpstr>Arial</vt:lpstr>
      <vt:lpstr>Cambria Math</vt:lpstr>
      <vt:lpstr>Times New Roman</vt:lpstr>
      <vt:lpstr>Office 主题​​</vt:lpstr>
      <vt:lpstr>Progress on DRDC projects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Broadband method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Zhao Yutong</dc:creator>
  <cp:lastModifiedBy>Yutong Zhao</cp:lastModifiedBy>
  <cp:revision>195</cp:revision>
  <dcterms:created xsi:type="dcterms:W3CDTF">2018-11-25T21:20:08Z</dcterms:created>
  <dcterms:modified xsi:type="dcterms:W3CDTF">2018-12-18T21:55:53Z</dcterms:modified>
</cp:coreProperties>
</file>

<file path=docProps/thumbnail.jpeg>
</file>